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57" r:id="rId4"/>
    <p:sldId id="258" r:id="rId5"/>
    <p:sldId id="264" r:id="rId6"/>
    <p:sldId id="260" r:id="rId7"/>
    <p:sldId id="259" r:id="rId8"/>
    <p:sldId id="263" r:id="rId9"/>
    <p:sldId id="261"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08" autoAdjust="0"/>
    <p:restoredTop sz="94660"/>
  </p:normalViewPr>
  <p:slideViewPr>
    <p:cSldViewPr snapToGrid="0">
      <p:cViewPr varScale="1">
        <p:scale>
          <a:sx n="52" d="100"/>
          <a:sy n="52" d="100"/>
        </p:scale>
        <p:origin x="36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4/28/2016</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4/28/2016</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mailto:lori_pinksen@can.salvationarmy.org" TargetMode="External"/><Relationship Id="rId2" Type="http://schemas.openxmlformats.org/officeDocument/2006/relationships/hyperlink" Target="mailto:daniel_pinksen@can.salvationarmy.org"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178" y="1101098"/>
            <a:ext cx="8791575" cy="2387600"/>
          </a:xfrm>
        </p:spPr>
        <p:txBody>
          <a:bodyPr/>
          <a:lstStyle/>
          <a:p>
            <a:r>
              <a:rPr lang="fr-CA" dirty="0">
                <a:latin typeface="Bell MT" panose="02020503060305020303" pitchFamily="18" charset="0"/>
              </a:rPr>
              <a:t>Salvation </a:t>
            </a:r>
            <a:r>
              <a:rPr lang="fr-CA" dirty="0" err="1">
                <a:latin typeface="Bell MT" panose="02020503060305020303" pitchFamily="18" charset="0"/>
              </a:rPr>
              <a:t>Army</a:t>
            </a:r>
            <a:r>
              <a:rPr lang="fr-CA" dirty="0"/>
              <a:t>	</a:t>
            </a:r>
          </a:p>
        </p:txBody>
      </p:sp>
      <p:sp>
        <p:nvSpPr>
          <p:cNvPr id="3" name="Subtitle 2"/>
          <p:cNvSpPr>
            <a:spLocks noGrp="1"/>
          </p:cNvSpPr>
          <p:nvPr>
            <p:ph type="subTitle" idx="1"/>
          </p:nvPr>
        </p:nvSpPr>
        <p:spPr>
          <a:xfrm>
            <a:off x="2649861" y="4691420"/>
            <a:ext cx="8791575" cy="1655762"/>
          </a:xfrm>
        </p:spPr>
        <p:txBody>
          <a:bodyPr/>
          <a:lstStyle/>
          <a:p>
            <a:r>
              <a:rPr lang="fr-CA" dirty="0"/>
              <a:t>Par : Sarah </a:t>
            </a:r>
            <a:r>
              <a:rPr lang="fr-CA" dirty="0" err="1"/>
              <a:t>McHarg</a:t>
            </a:r>
            <a:endParaRPr lang="fr-CA" dirty="0"/>
          </a:p>
          <a:p>
            <a:r>
              <a:rPr lang="fr-CA" dirty="0"/>
              <a:t>Date: LE 29 AVRIL 2016</a:t>
            </a:r>
          </a:p>
        </p:txBody>
      </p:sp>
    </p:spTree>
    <p:extLst>
      <p:ext uri="{BB962C8B-B14F-4D97-AF65-F5344CB8AC3E}">
        <p14:creationId xmlns:p14="http://schemas.microsoft.com/office/powerpoint/2010/main" val="16895231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latin typeface="Bell MT" panose="02020503060305020303" pitchFamily="18" charset="0"/>
              </a:rPr>
              <a:t>Comment Ils ramassent les dons</a:t>
            </a:r>
          </a:p>
        </p:txBody>
      </p:sp>
      <p:sp>
        <p:nvSpPr>
          <p:cNvPr id="3" name="Content Placeholder 2"/>
          <p:cNvSpPr>
            <a:spLocks noGrp="1"/>
          </p:cNvSpPr>
          <p:nvPr>
            <p:ph sz="half" idx="1"/>
          </p:nvPr>
        </p:nvSpPr>
        <p:spPr/>
        <p:txBody>
          <a:bodyPr>
            <a:normAutofit/>
          </a:bodyPr>
          <a:lstStyle/>
          <a:p>
            <a:pPr marL="0" indent="0">
              <a:buNone/>
            </a:pPr>
            <a:r>
              <a:rPr lang="fr-CA" sz="1800" dirty="0">
                <a:latin typeface="Bell MT" panose="02020503060305020303" pitchFamily="18" charset="0"/>
              </a:rPr>
              <a:t>	Ils ramassent les dons par les personnes qui donne leur temps pour aider. Le &lt;&lt;</a:t>
            </a:r>
            <a:r>
              <a:rPr lang="fr-CA" sz="1800" dirty="0" err="1">
                <a:latin typeface="Bell MT" panose="02020503060305020303" pitchFamily="18" charset="0"/>
              </a:rPr>
              <a:t>Thrift</a:t>
            </a:r>
            <a:r>
              <a:rPr lang="fr-CA" sz="1800" dirty="0">
                <a:latin typeface="Bell MT" panose="02020503060305020303" pitchFamily="18" charset="0"/>
              </a:rPr>
              <a:t> Store&gt;&gt; a ses dons par les personnes qui juste donne leurs vêtements. Aussi par leur site de web ça dit comment tu peux donner de l’argent ou sur leur site de web tu peux aussi s’inscrire pour le b</a:t>
            </a:r>
            <a:r>
              <a:rPr lang="en-US" sz="1800" dirty="0" err="1">
                <a:latin typeface="Bell MT" panose="02020503060305020303" pitchFamily="18" charset="0"/>
              </a:rPr>
              <a:t>énévole</a:t>
            </a:r>
            <a:r>
              <a:rPr lang="en-US" sz="1800" dirty="0">
                <a:latin typeface="Bell MT" panose="02020503060305020303" pitchFamily="18" charset="0"/>
              </a:rPr>
              <a:t>. </a:t>
            </a:r>
            <a:r>
              <a:rPr lang="en-US" sz="1800" dirty="0" err="1">
                <a:latin typeface="Bell MT" panose="02020503060305020303" pitchFamily="18" charset="0"/>
              </a:rPr>
              <a:t>Quand</a:t>
            </a:r>
            <a:r>
              <a:rPr lang="en-US" sz="1800" dirty="0">
                <a:latin typeface="Bell MT" panose="02020503060305020303" pitchFamily="18" charset="0"/>
              </a:rPr>
              <a:t> </a:t>
            </a:r>
            <a:r>
              <a:rPr lang="en-US" sz="1800" dirty="0" err="1">
                <a:latin typeface="Bell MT" panose="02020503060305020303" pitchFamily="18" charset="0"/>
              </a:rPr>
              <a:t>c’est</a:t>
            </a:r>
            <a:r>
              <a:rPr lang="en-US" sz="1800" dirty="0">
                <a:latin typeface="Bell MT" panose="02020503060305020303" pitchFamily="18" charset="0"/>
              </a:rPr>
              <a:t> </a:t>
            </a:r>
            <a:r>
              <a:rPr lang="en-US" sz="1800" dirty="0" err="1">
                <a:latin typeface="Bell MT" panose="02020503060305020303" pitchFamily="18" charset="0"/>
              </a:rPr>
              <a:t>proche</a:t>
            </a:r>
            <a:r>
              <a:rPr lang="en-US" sz="1800" dirty="0">
                <a:latin typeface="Bell MT" panose="02020503060305020303" pitchFamily="18" charset="0"/>
              </a:rPr>
              <a:t> a Noël </a:t>
            </a:r>
            <a:r>
              <a:rPr lang="en-US" sz="1800" dirty="0" err="1">
                <a:latin typeface="Bell MT" panose="02020503060305020303" pitchFamily="18" charset="0"/>
              </a:rPr>
              <a:t>ils</a:t>
            </a:r>
            <a:r>
              <a:rPr lang="en-US" sz="1800" dirty="0">
                <a:latin typeface="Bell MT" panose="02020503060305020303" pitchFamily="18" charset="0"/>
              </a:rPr>
              <a:t> </a:t>
            </a:r>
            <a:r>
              <a:rPr lang="en-US" sz="1800" dirty="0" err="1">
                <a:latin typeface="Bell MT" panose="02020503060305020303" pitchFamily="18" charset="0"/>
              </a:rPr>
              <a:t>allent</a:t>
            </a:r>
            <a:r>
              <a:rPr lang="en-US" sz="1800" dirty="0">
                <a:latin typeface="Bell MT" panose="02020503060305020303" pitchFamily="18" charset="0"/>
              </a:rPr>
              <a:t> sur les rues et </a:t>
            </a:r>
            <a:r>
              <a:rPr lang="en-US" sz="1800" dirty="0" err="1">
                <a:latin typeface="Bell MT" panose="02020503060305020303" pitchFamily="18" charset="0"/>
              </a:rPr>
              <a:t>collectionnent</a:t>
            </a:r>
            <a:r>
              <a:rPr lang="en-US" sz="1800" dirty="0">
                <a:latin typeface="Bell MT" panose="02020503060305020303" pitchFamily="18" charset="0"/>
              </a:rPr>
              <a:t> </a:t>
            </a:r>
            <a:r>
              <a:rPr lang="en-US" sz="1800" dirty="0" err="1">
                <a:latin typeface="Bell MT" panose="02020503060305020303" pitchFamily="18" charset="0"/>
              </a:rPr>
              <a:t>d’argent</a:t>
            </a:r>
            <a:r>
              <a:rPr lang="en-US" sz="1800" dirty="0">
                <a:latin typeface="Bell MT" panose="02020503060305020303" pitchFamily="18" charset="0"/>
              </a:rPr>
              <a:t> avec les cloches, les polices et </a:t>
            </a:r>
            <a:r>
              <a:rPr lang="en-US" sz="1800" dirty="0" err="1">
                <a:latin typeface="Bell MT" panose="02020503060305020303" pitchFamily="18" charset="0"/>
              </a:rPr>
              <a:t>parfois</a:t>
            </a:r>
            <a:r>
              <a:rPr lang="en-US" sz="1800" dirty="0">
                <a:latin typeface="Bell MT" panose="02020503060305020303" pitchFamily="18" charset="0"/>
              </a:rPr>
              <a:t> les </a:t>
            </a:r>
            <a:r>
              <a:rPr lang="en-US" sz="1800" dirty="0" err="1">
                <a:latin typeface="Bell MT" panose="02020503060305020303" pitchFamily="18" charset="0"/>
              </a:rPr>
              <a:t>pères</a:t>
            </a:r>
            <a:r>
              <a:rPr lang="en-US" sz="1800" dirty="0">
                <a:latin typeface="Bell MT" panose="02020503060305020303" pitchFamily="18" charset="0"/>
              </a:rPr>
              <a:t> de Noël.</a:t>
            </a:r>
            <a:endParaRPr lang="fr-CA" sz="1800" dirty="0">
              <a:latin typeface="Bell MT" panose="02020503060305020303" pitchFamily="18" charset="0"/>
            </a:endParaRPr>
          </a:p>
        </p:txBody>
      </p:sp>
      <p:pic>
        <p:nvPicPr>
          <p:cNvPr id="6" name="Content Placeholder 5"/>
          <p:cNvPicPr>
            <a:picLocks noGrp="1" noChangeAspect="1"/>
          </p:cNvPicPr>
          <p:nvPr>
            <p:ph sz="half" idx="2"/>
          </p:nvPr>
        </p:nvPicPr>
        <p:blipFill>
          <a:blip r:embed="rId2"/>
          <a:stretch>
            <a:fillRect/>
          </a:stretch>
        </p:blipFill>
        <p:spPr>
          <a:xfrm>
            <a:off x="7144189" y="2545288"/>
            <a:ext cx="3903222" cy="2950110"/>
          </a:xfrm>
          <a:prstGeom prst="rect">
            <a:avLst/>
          </a:prstGeom>
        </p:spPr>
      </p:pic>
    </p:spTree>
    <p:extLst>
      <p:ext uri="{BB962C8B-B14F-4D97-AF65-F5344CB8AC3E}">
        <p14:creationId xmlns:p14="http://schemas.microsoft.com/office/powerpoint/2010/main" val="703901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latin typeface="Bell MT" panose="02020503060305020303" pitchFamily="18" charset="0"/>
              </a:rPr>
              <a:t>Le plan</a:t>
            </a:r>
          </a:p>
        </p:txBody>
      </p:sp>
      <p:sp>
        <p:nvSpPr>
          <p:cNvPr id="3" name="Content Placeholder 2"/>
          <p:cNvSpPr>
            <a:spLocks noGrp="1"/>
          </p:cNvSpPr>
          <p:nvPr>
            <p:ph idx="1"/>
          </p:nvPr>
        </p:nvSpPr>
        <p:spPr>
          <a:xfrm>
            <a:off x="1141413" y="2260120"/>
            <a:ext cx="5333816" cy="3130587"/>
          </a:xfrm>
        </p:spPr>
        <p:txBody>
          <a:bodyPr/>
          <a:lstStyle/>
          <a:p>
            <a:r>
              <a:rPr lang="fr-CA" sz="1800" dirty="0">
                <a:latin typeface="Bell MT" panose="02020503060305020303" pitchFamily="18" charset="0"/>
              </a:rPr>
              <a:t>Mon Organisation</a:t>
            </a:r>
          </a:p>
          <a:p>
            <a:r>
              <a:rPr lang="fr-CA" sz="1800" dirty="0">
                <a:latin typeface="Bell MT" panose="02020503060305020303" pitchFamily="18" charset="0"/>
              </a:rPr>
              <a:t>Leur Adresse</a:t>
            </a:r>
          </a:p>
          <a:p>
            <a:r>
              <a:rPr lang="fr-CA" sz="1800" dirty="0">
                <a:latin typeface="Bell MT" panose="02020503060305020303" pitchFamily="18" charset="0"/>
              </a:rPr>
              <a:t>Comment tu peux to contacter</a:t>
            </a:r>
          </a:p>
          <a:p>
            <a:r>
              <a:rPr lang="fr-CA" sz="1800" dirty="0">
                <a:latin typeface="Bell MT" panose="02020503060305020303" pitchFamily="18" charset="0"/>
              </a:rPr>
              <a:t>Qui est en charge</a:t>
            </a:r>
          </a:p>
          <a:p>
            <a:r>
              <a:rPr lang="fr-CA" sz="1800" dirty="0">
                <a:latin typeface="Bell MT" panose="02020503060305020303" pitchFamily="18" charset="0"/>
              </a:rPr>
              <a:t>Qu’est-ce qu’ils font pour votre communauté</a:t>
            </a:r>
          </a:p>
          <a:p>
            <a:r>
              <a:rPr lang="fr-CA" sz="1800" dirty="0">
                <a:latin typeface="Bell MT" panose="02020503060305020303" pitchFamily="18" charset="0"/>
              </a:rPr>
              <a:t>Comment ils ramassent leurs dons</a:t>
            </a:r>
          </a:p>
          <a:p>
            <a:endParaRPr lang="fr-CA" dirty="0"/>
          </a:p>
          <a:p>
            <a:endParaRPr lang="fr-CA" dirty="0"/>
          </a:p>
          <a:p>
            <a:endParaRPr lang="fr-CA" dirty="0"/>
          </a:p>
          <a:p>
            <a:endParaRPr lang="fr-CA" dirty="0"/>
          </a:p>
          <a:p>
            <a:endParaRPr lang="fr-CA" dirty="0"/>
          </a:p>
          <a:p>
            <a:endParaRPr lang="fr-CA" dirty="0"/>
          </a:p>
        </p:txBody>
      </p:sp>
    </p:spTree>
    <p:extLst>
      <p:ext uri="{BB962C8B-B14F-4D97-AF65-F5344CB8AC3E}">
        <p14:creationId xmlns:p14="http://schemas.microsoft.com/office/powerpoint/2010/main" val="2843105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9711" y="618518"/>
            <a:ext cx="9905998" cy="1478570"/>
          </a:xfrm>
        </p:spPr>
        <p:txBody>
          <a:bodyPr/>
          <a:lstStyle/>
          <a:p>
            <a:r>
              <a:rPr lang="fr-CA" dirty="0">
                <a:latin typeface="Bell MT" panose="02020503060305020303" pitchFamily="18" charset="0"/>
              </a:rPr>
              <a:t>Mon organisation</a:t>
            </a:r>
          </a:p>
        </p:txBody>
      </p:sp>
      <p:pic>
        <p:nvPicPr>
          <p:cNvPr id="5" name="Content Placeholder 4"/>
          <p:cNvPicPr>
            <a:picLocks noGrp="1" noChangeAspect="1"/>
          </p:cNvPicPr>
          <p:nvPr>
            <p:ph sz="half" idx="1"/>
          </p:nvPr>
        </p:nvPicPr>
        <p:blipFill>
          <a:blip r:embed="rId2"/>
          <a:stretch>
            <a:fillRect/>
          </a:stretch>
        </p:blipFill>
        <p:spPr>
          <a:xfrm>
            <a:off x="1220410" y="2249488"/>
            <a:ext cx="4720393" cy="3541712"/>
          </a:xfrm>
          <a:prstGeom prst="rect">
            <a:avLst/>
          </a:prstGeom>
        </p:spPr>
      </p:pic>
      <p:sp>
        <p:nvSpPr>
          <p:cNvPr id="4" name="Content Placeholder 3"/>
          <p:cNvSpPr>
            <a:spLocks noGrp="1"/>
          </p:cNvSpPr>
          <p:nvPr>
            <p:ph sz="half" idx="2"/>
          </p:nvPr>
        </p:nvSpPr>
        <p:spPr/>
        <p:txBody>
          <a:bodyPr>
            <a:normAutofit/>
          </a:bodyPr>
          <a:lstStyle/>
          <a:p>
            <a:r>
              <a:rPr lang="fr-CA" sz="1800" dirty="0">
                <a:latin typeface="Bell MT" panose="02020503060305020303" pitchFamily="18" charset="0"/>
              </a:rPr>
              <a:t>Pour mon organisation, j’ai choisi la Salvation </a:t>
            </a:r>
            <a:r>
              <a:rPr lang="fr-CA" sz="1800" dirty="0" err="1">
                <a:latin typeface="Bell MT" panose="02020503060305020303" pitchFamily="18" charset="0"/>
              </a:rPr>
              <a:t>Army</a:t>
            </a:r>
            <a:r>
              <a:rPr lang="fr-CA" sz="1800" dirty="0">
                <a:latin typeface="Bell MT" panose="02020503060305020303" pitchFamily="18" charset="0"/>
              </a:rPr>
              <a:t>.</a:t>
            </a:r>
          </a:p>
          <a:p>
            <a:r>
              <a:rPr lang="fr-CA" sz="1800" dirty="0">
                <a:latin typeface="Bell MT" panose="02020503060305020303" pitchFamily="18" charset="0"/>
              </a:rPr>
              <a:t>Voici leur logo</a:t>
            </a:r>
          </a:p>
        </p:txBody>
      </p:sp>
      <p:sp>
        <p:nvSpPr>
          <p:cNvPr id="7" name="Left Arrow 6"/>
          <p:cNvSpPr/>
          <p:nvPr/>
        </p:nvSpPr>
        <p:spPr>
          <a:xfrm rot="20949580">
            <a:off x="6341616" y="3922143"/>
            <a:ext cx="2548716" cy="564961"/>
          </a:xfrm>
          <a:prstGeom prst="leftArrow">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5589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0" y="661048"/>
            <a:ext cx="3866525" cy="1478570"/>
          </a:xfrm>
        </p:spPr>
        <p:txBody>
          <a:bodyPr/>
          <a:lstStyle/>
          <a:p>
            <a:r>
              <a:rPr lang="fr-CA" dirty="0">
                <a:latin typeface="Bell MT" panose="02020503060305020303" pitchFamily="18" charset="0"/>
              </a:rPr>
              <a:t>Leur adresse</a:t>
            </a:r>
          </a:p>
        </p:txBody>
      </p:sp>
      <p:sp>
        <p:nvSpPr>
          <p:cNvPr id="3" name="Content Placeholder 2"/>
          <p:cNvSpPr>
            <a:spLocks noGrp="1"/>
          </p:cNvSpPr>
          <p:nvPr>
            <p:ph sz="half" idx="1"/>
          </p:nvPr>
        </p:nvSpPr>
        <p:spPr>
          <a:xfrm>
            <a:off x="1104196" y="1839433"/>
            <a:ext cx="4243982" cy="4295553"/>
          </a:xfrm>
        </p:spPr>
        <p:txBody>
          <a:bodyPr>
            <a:normAutofit/>
          </a:bodyPr>
          <a:lstStyle/>
          <a:p>
            <a:r>
              <a:rPr lang="fr-CA" sz="1800" dirty="0">
                <a:latin typeface="Bell MT" panose="02020503060305020303" pitchFamily="18" charset="0"/>
              </a:rPr>
              <a:t>Il y a plusieurs adresse au Nouveau-Brunswick, mais quelque adresse à Saint Jean sont : </a:t>
            </a:r>
          </a:p>
          <a:p>
            <a:r>
              <a:rPr lang="fr-CA" sz="1800" dirty="0">
                <a:latin typeface="Bell MT" panose="02020503060305020303" pitchFamily="18" charset="0"/>
              </a:rPr>
              <a:t>Le &lt;&lt;</a:t>
            </a:r>
            <a:r>
              <a:rPr lang="fr-CA" sz="1800" dirty="0" err="1">
                <a:latin typeface="Bell MT" panose="02020503060305020303" pitchFamily="18" charset="0"/>
              </a:rPr>
              <a:t>Thrift</a:t>
            </a:r>
            <a:r>
              <a:rPr lang="fr-CA" sz="1800" dirty="0">
                <a:latin typeface="Bell MT" panose="02020503060305020303" pitchFamily="18" charset="0"/>
              </a:rPr>
              <a:t> Store&gt;&gt; pour Saint Jean à 87 Lansdowne Place (E2K 3A1)</a:t>
            </a:r>
          </a:p>
          <a:p>
            <a:r>
              <a:rPr lang="fr-CA" sz="1800" dirty="0">
                <a:latin typeface="Bell MT" panose="02020503060305020303" pitchFamily="18" charset="0"/>
              </a:rPr>
              <a:t>L’église pour la </a:t>
            </a:r>
            <a:r>
              <a:rPr lang="fr-CA" sz="1900" dirty="0">
                <a:latin typeface="Bell MT" panose="02020503060305020303" pitchFamily="18" charset="0"/>
              </a:rPr>
              <a:t>communauté</a:t>
            </a:r>
            <a:r>
              <a:rPr lang="fr-CA" sz="1800" dirty="0">
                <a:latin typeface="Bell MT" panose="02020503060305020303" pitchFamily="18" charset="0"/>
              </a:rPr>
              <a:t> pour Saint Jean est à 36 Rue Waterloo (E2L 3Z8)</a:t>
            </a:r>
          </a:p>
          <a:p>
            <a:r>
              <a:rPr lang="fr-CA" sz="1800" dirty="0">
                <a:latin typeface="Bell MT" panose="02020503060305020303" pitchFamily="18" charset="0"/>
              </a:rPr>
              <a:t>Les services pour la communauté et les familles à Saint Jean est à 27A Rue Prince Edward  (E2L 3S1)</a:t>
            </a:r>
          </a:p>
        </p:txBody>
      </p:sp>
    </p:spTree>
    <p:extLst>
      <p:ext uri="{BB962C8B-B14F-4D97-AF65-F5344CB8AC3E}">
        <p14:creationId xmlns:p14="http://schemas.microsoft.com/office/powerpoint/2010/main" val="2864256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99795" y="0"/>
            <a:ext cx="5716204" cy="3529288"/>
          </a:xfrm>
          <a:prstGeom prst="rect">
            <a:avLst/>
          </a:prstGeom>
        </p:spPr>
      </p:pic>
      <p:pic>
        <p:nvPicPr>
          <p:cNvPr id="3" name="Picture 2"/>
          <p:cNvPicPr>
            <a:picLocks noChangeAspect="1"/>
          </p:cNvPicPr>
          <p:nvPr/>
        </p:nvPicPr>
        <p:blipFill>
          <a:blip r:embed="rId3"/>
          <a:stretch>
            <a:fillRect/>
          </a:stretch>
        </p:blipFill>
        <p:spPr>
          <a:xfrm>
            <a:off x="6475796" y="3328712"/>
            <a:ext cx="5716204" cy="3529288"/>
          </a:xfrm>
          <a:prstGeom prst="rect">
            <a:avLst/>
          </a:prstGeom>
        </p:spPr>
      </p:pic>
      <p:pic>
        <p:nvPicPr>
          <p:cNvPr id="4" name="Picture 3"/>
          <p:cNvPicPr>
            <a:picLocks noChangeAspect="1"/>
          </p:cNvPicPr>
          <p:nvPr/>
        </p:nvPicPr>
        <p:blipFill>
          <a:blip r:embed="rId4"/>
          <a:stretch>
            <a:fillRect/>
          </a:stretch>
        </p:blipFill>
        <p:spPr>
          <a:xfrm>
            <a:off x="0" y="3328712"/>
            <a:ext cx="5716204" cy="3529288"/>
          </a:xfrm>
          <a:prstGeom prst="rect">
            <a:avLst/>
          </a:prstGeom>
        </p:spPr>
      </p:pic>
      <p:pic>
        <p:nvPicPr>
          <p:cNvPr id="5" name="Picture 4"/>
          <p:cNvPicPr>
            <a:picLocks noChangeAspect="1"/>
          </p:cNvPicPr>
          <p:nvPr/>
        </p:nvPicPr>
        <p:blipFill>
          <a:blip r:embed="rId5"/>
          <a:stretch>
            <a:fillRect/>
          </a:stretch>
        </p:blipFill>
        <p:spPr>
          <a:xfrm>
            <a:off x="0" y="0"/>
            <a:ext cx="5716204" cy="3529288"/>
          </a:xfrm>
          <a:prstGeom prst="rect">
            <a:avLst/>
          </a:prstGeom>
        </p:spPr>
      </p:pic>
    </p:spTree>
    <p:extLst>
      <p:ext uri="{BB962C8B-B14F-4D97-AF65-F5344CB8AC3E}">
        <p14:creationId xmlns:p14="http://schemas.microsoft.com/office/powerpoint/2010/main" val="1602626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327" t="6491" r="15643" b="19487"/>
          <a:stretch/>
        </p:blipFill>
        <p:spPr>
          <a:xfrm>
            <a:off x="3136604" y="2947587"/>
            <a:ext cx="5550196" cy="3910413"/>
          </a:xfrm>
          <a:prstGeom prst="rect">
            <a:avLst/>
          </a:prstGeom>
        </p:spPr>
      </p:pic>
      <p:pic>
        <p:nvPicPr>
          <p:cNvPr id="3" name="Picture 2"/>
          <p:cNvPicPr>
            <a:picLocks noChangeAspect="1"/>
          </p:cNvPicPr>
          <p:nvPr/>
        </p:nvPicPr>
        <p:blipFill rotWithShape="1">
          <a:blip r:embed="rId3"/>
          <a:srcRect l="5611" t="6231" r="17359" b="19747"/>
          <a:stretch/>
        </p:blipFill>
        <p:spPr>
          <a:xfrm>
            <a:off x="0" y="0"/>
            <a:ext cx="5592725" cy="3910413"/>
          </a:xfrm>
          <a:prstGeom prst="rect">
            <a:avLst/>
          </a:prstGeom>
        </p:spPr>
      </p:pic>
      <p:pic>
        <p:nvPicPr>
          <p:cNvPr id="4" name="Picture 3"/>
          <p:cNvPicPr>
            <a:picLocks noChangeAspect="1"/>
          </p:cNvPicPr>
          <p:nvPr/>
        </p:nvPicPr>
        <p:blipFill rotWithShape="1">
          <a:blip r:embed="rId4"/>
          <a:srcRect l="8515" t="8838" r="14455" b="17141"/>
          <a:stretch/>
        </p:blipFill>
        <p:spPr>
          <a:xfrm>
            <a:off x="6641804" y="0"/>
            <a:ext cx="5550196" cy="3910413"/>
          </a:xfrm>
          <a:prstGeom prst="rect">
            <a:avLst/>
          </a:prstGeom>
        </p:spPr>
      </p:pic>
    </p:spTree>
    <p:extLst>
      <p:ext uri="{BB962C8B-B14F-4D97-AF65-F5344CB8AC3E}">
        <p14:creationId xmlns:p14="http://schemas.microsoft.com/office/powerpoint/2010/main" val="3362308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7885629" cy="1125222"/>
          </a:xfrm>
        </p:spPr>
        <p:txBody>
          <a:bodyPr/>
          <a:lstStyle/>
          <a:p>
            <a:r>
              <a:rPr lang="en-US" dirty="0">
                <a:latin typeface="Bell MT" panose="02020503060305020303" pitchFamily="18" charset="0"/>
              </a:rPr>
              <a:t>Comment </a:t>
            </a:r>
            <a:r>
              <a:rPr lang="fr-CA" dirty="0">
                <a:latin typeface="Bell MT" panose="02020503060305020303" pitchFamily="18" charset="0"/>
              </a:rPr>
              <a:t>tu</a:t>
            </a:r>
            <a:r>
              <a:rPr lang="en-US" dirty="0">
                <a:latin typeface="Bell MT" panose="02020503060305020303" pitchFamily="18" charset="0"/>
              </a:rPr>
              <a:t> </a:t>
            </a:r>
            <a:r>
              <a:rPr lang="fr-CA" dirty="0">
                <a:latin typeface="Bell MT" panose="02020503060305020303" pitchFamily="18" charset="0"/>
              </a:rPr>
              <a:t>peux</a:t>
            </a:r>
            <a:r>
              <a:rPr lang="en-US" dirty="0">
                <a:latin typeface="Bell MT" panose="02020503060305020303" pitchFamily="18" charset="0"/>
              </a:rPr>
              <a:t> </a:t>
            </a:r>
            <a:r>
              <a:rPr lang="fr-CA" dirty="0">
                <a:latin typeface="Bell MT" panose="02020503060305020303" pitchFamily="18" charset="0"/>
              </a:rPr>
              <a:t>contacter</a:t>
            </a:r>
            <a:r>
              <a:rPr lang="en-US" dirty="0">
                <a:latin typeface="Bell MT" panose="02020503060305020303" pitchFamily="18" charset="0"/>
              </a:rPr>
              <a:t> </a:t>
            </a:r>
          </a:p>
        </p:txBody>
      </p:sp>
      <p:sp>
        <p:nvSpPr>
          <p:cNvPr id="3" name="Content Placeholder 2"/>
          <p:cNvSpPr>
            <a:spLocks noGrp="1"/>
          </p:cNvSpPr>
          <p:nvPr>
            <p:ph sz="half" idx="1"/>
          </p:nvPr>
        </p:nvSpPr>
        <p:spPr>
          <a:xfrm>
            <a:off x="280174" y="1875574"/>
            <a:ext cx="3770832" cy="4163719"/>
          </a:xfrm>
        </p:spPr>
        <p:txBody>
          <a:bodyPr>
            <a:normAutofit/>
          </a:bodyPr>
          <a:lstStyle/>
          <a:p>
            <a:pPr marL="0" indent="0">
              <a:buNone/>
            </a:pPr>
            <a:r>
              <a:rPr lang="en-US" sz="1800" dirty="0">
                <a:latin typeface="Bell MT" panose="02020503060305020303" pitchFamily="18" charset="0"/>
              </a:rPr>
              <a:t>	Si </a:t>
            </a:r>
            <a:r>
              <a:rPr lang="fr-CA" sz="1800" dirty="0">
                <a:latin typeface="Bell MT" panose="02020503060305020303" pitchFamily="18" charset="0"/>
              </a:rPr>
              <a:t>tu</a:t>
            </a:r>
            <a:r>
              <a:rPr lang="en-US" sz="1800" dirty="0">
                <a:latin typeface="Bell MT" panose="02020503060305020303" pitchFamily="18" charset="0"/>
              </a:rPr>
              <a:t> </a:t>
            </a:r>
            <a:r>
              <a:rPr lang="en-US" sz="1800" dirty="0" err="1">
                <a:latin typeface="Bell MT" panose="02020503060305020303" pitchFamily="18" charset="0"/>
              </a:rPr>
              <a:t>voulais</a:t>
            </a:r>
            <a:r>
              <a:rPr lang="en-US" sz="1800" dirty="0">
                <a:latin typeface="Bell MT" panose="02020503060305020303" pitchFamily="18" charset="0"/>
              </a:rPr>
              <a:t> </a:t>
            </a:r>
            <a:r>
              <a:rPr lang="en-US" sz="1800" dirty="0" err="1">
                <a:latin typeface="Bell MT" panose="02020503060305020303" pitchFamily="18" charset="0"/>
              </a:rPr>
              <a:t>contacter</a:t>
            </a:r>
            <a:r>
              <a:rPr lang="en-US" sz="1800" dirty="0">
                <a:latin typeface="Bell MT" panose="02020503060305020303" pitchFamily="18" charset="0"/>
              </a:rPr>
              <a:t> par telephone, </a:t>
            </a:r>
            <a:r>
              <a:rPr lang="en-US" sz="1800" dirty="0" err="1">
                <a:latin typeface="Bell MT" panose="02020503060305020303" pitchFamily="18" charset="0"/>
              </a:rPr>
              <a:t>voici</a:t>
            </a:r>
            <a:r>
              <a:rPr lang="en-US" sz="1800" dirty="0">
                <a:latin typeface="Bell MT" panose="02020503060305020303" pitchFamily="18" charset="0"/>
              </a:rPr>
              <a:t> les </a:t>
            </a:r>
            <a:r>
              <a:rPr lang="en-US" sz="1800" dirty="0" err="1">
                <a:latin typeface="Bell MT" panose="02020503060305020303" pitchFamily="18" charset="0"/>
              </a:rPr>
              <a:t>numèros</a:t>
            </a:r>
            <a:r>
              <a:rPr lang="en-US" sz="1800" dirty="0">
                <a:latin typeface="Bell MT" panose="02020503060305020303" pitchFamily="18" charset="0"/>
              </a:rPr>
              <a:t> : </a:t>
            </a:r>
          </a:p>
          <a:p>
            <a:r>
              <a:rPr lang="en-US" sz="1800" dirty="0">
                <a:latin typeface="Bell MT" panose="02020503060305020303" pitchFamily="18" charset="0"/>
              </a:rPr>
              <a:t>Pour les services pour la </a:t>
            </a:r>
            <a:r>
              <a:rPr lang="en-US" sz="1800" dirty="0" err="1">
                <a:latin typeface="Bell MT" panose="02020503060305020303" pitchFamily="18" charset="0"/>
              </a:rPr>
              <a:t>communauté</a:t>
            </a:r>
            <a:r>
              <a:rPr lang="en-US" sz="1800" dirty="0">
                <a:latin typeface="Bell MT" panose="02020503060305020303" pitchFamily="18" charset="0"/>
              </a:rPr>
              <a:t> et les </a:t>
            </a:r>
            <a:r>
              <a:rPr lang="en-US" sz="1800" dirty="0" err="1">
                <a:latin typeface="Bell MT" panose="02020503060305020303" pitchFamily="18" charset="0"/>
              </a:rPr>
              <a:t>familles</a:t>
            </a:r>
            <a:r>
              <a:rPr lang="en-US" sz="1800" dirty="0">
                <a:latin typeface="Bell MT" panose="02020503060305020303" pitchFamily="18" charset="0"/>
              </a:rPr>
              <a:t> </a:t>
            </a:r>
            <a:r>
              <a:rPr lang="fr-CA" sz="1800" dirty="0">
                <a:latin typeface="Bell MT" panose="02020503060305020303" pitchFamily="18" charset="0"/>
              </a:rPr>
              <a:t>à</a:t>
            </a:r>
            <a:r>
              <a:rPr lang="en-US" sz="1800" dirty="0">
                <a:latin typeface="Bell MT" panose="02020503060305020303" pitchFamily="18" charset="0"/>
              </a:rPr>
              <a:t> Saint Jean </a:t>
            </a:r>
            <a:r>
              <a:rPr lang="en-US" sz="1800" dirty="0" err="1">
                <a:latin typeface="Bell MT" panose="02020503060305020303" pitchFamily="18" charset="0"/>
              </a:rPr>
              <a:t>c’est</a:t>
            </a:r>
            <a:r>
              <a:rPr lang="en-US" sz="1800" dirty="0">
                <a:latin typeface="Bell MT" panose="02020503060305020303" pitchFamily="18" charset="0"/>
              </a:rPr>
              <a:t> (P)(506)634-1633 </a:t>
            </a:r>
            <a:r>
              <a:rPr lang="en-US" sz="1800" dirty="0" err="1">
                <a:latin typeface="Bell MT" panose="02020503060305020303" pitchFamily="18" charset="0"/>
              </a:rPr>
              <a:t>ou</a:t>
            </a:r>
            <a:r>
              <a:rPr lang="en-US" sz="1800" dirty="0">
                <a:latin typeface="Bell MT" panose="02020503060305020303" pitchFamily="18" charset="0"/>
              </a:rPr>
              <a:t> (F)(506)693-1553.</a:t>
            </a:r>
          </a:p>
          <a:p>
            <a:r>
              <a:rPr lang="en-US" sz="1800" dirty="0">
                <a:latin typeface="Bell MT" panose="02020503060305020303" pitchFamily="18" charset="0"/>
              </a:rPr>
              <a:t>Pour l’ </a:t>
            </a:r>
            <a:r>
              <a:rPr lang="en-US" sz="1800" dirty="0" err="1">
                <a:latin typeface="Bell MT" panose="02020503060305020303" pitchFamily="18" charset="0"/>
              </a:rPr>
              <a:t>église</a:t>
            </a:r>
            <a:r>
              <a:rPr lang="en-US" sz="1800" dirty="0">
                <a:latin typeface="Bell MT" panose="02020503060305020303" pitchFamily="18" charset="0"/>
              </a:rPr>
              <a:t> pour la </a:t>
            </a:r>
            <a:r>
              <a:rPr lang="en-US" sz="1800" dirty="0" err="1">
                <a:latin typeface="Bell MT" panose="02020503060305020303" pitchFamily="18" charset="0"/>
              </a:rPr>
              <a:t>communauté</a:t>
            </a:r>
            <a:r>
              <a:rPr lang="en-US" sz="1800" dirty="0">
                <a:latin typeface="Bell MT" panose="02020503060305020303" pitchFamily="18" charset="0"/>
              </a:rPr>
              <a:t> </a:t>
            </a:r>
            <a:r>
              <a:rPr lang="fr-CA" sz="1800" dirty="0">
                <a:latin typeface="Bell MT" panose="02020503060305020303" pitchFamily="18" charset="0"/>
              </a:rPr>
              <a:t>à</a:t>
            </a:r>
            <a:r>
              <a:rPr lang="en-US" sz="1800" dirty="0">
                <a:latin typeface="Bell MT" panose="02020503060305020303" pitchFamily="18" charset="0"/>
              </a:rPr>
              <a:t> Saint Jean </a:t>
            </a:r>
            <a:r>
              <a:rPr lang="en-US" sz="1800" dirty="0" err="1">
                <a:latin typeface="Bell MT" panose="02020503060305020303" pitchFamily="18" charset="0"/>
              </a:rPr>
              <a:t>c’est</a:t>
            </a:r>
            <a:r>
              <a:rPr lang="en-US" sz="1800" dirty="0">
                <a:latin typeface="Bell MT" panose="02020503060305020303" pitchFamily="18" charset="0"/>
              </a:rPr>
              <a:t> (P)(506)634-7166 </a:t>
            </a:r>
            <a:r>
              <a:rPr lang="en-US" sz="1800" dirty="0" err="1">
                <a:latin typeface="Bell MT" panose="02020503060305020303" pitchFamily="18" charset="0"/>
              </a:rPr>
              <a:t>ou</a:t>
            </a:r>
            <a:r>
              <a:rPr lang="en-US" sz="1800" dirty="0">
                <a:latin typeface="Bell MT" panose="02020503060305020303" pitchFamily="18" charset="0"/>
              </a:rPr>
              <a:t> (F)(506)649-5135.</a:t>
            </a:r>
          </a:p>
          <a:p>
            <a:r>
              <a:rPr lang="en-US" sz="1800" dirty="0">
                <a:latin typeface="Bell MT" panose="02020503060305020303" pitchFamily="18" charset="0"/>
              </a:rPr>
              <a:t>Pour le&lt;&lt;Thrift Store&gt;&gt; </a:t>
            </a:r>
            <a:r>
              <a:rPr lang="fr-CA" sz="1800" dirty="0">
                <a:latin typeface="Bell MT" panose="02020503060305020303" pitchFamily="18" charset="0"/>
              </a:rPr>
              <a:t>à</a:t>
            </a:r>
            <a:r>
              <a:rPr lang="en-US" sz="1800" dirty="0">
                <a:latin typeface="Bell MT" panose="02020503060305020303" pitchFamily="18" charset="0"/>
              </a:rPr>
              <a:t> Saint Jean </a:t>
            </a:r>
            <a:r>
              <a:rPr lang="en-US" sz="1800" dirty="0" err="1">
                <a:latin typeface="Bell MT" panose="02020503060305020303" pitchFamily="18" charset="0"/>
              </a:rPr>
              <a:t>c’est</a:t>
            </a:r>
            <a:r>
              <a:rPr lang="en-US" sz="1800" dirty="0">
                <a:latin typeface="Bell MT" panose="02020503060305020303" pitchFamily="18" charset="0"/>
              </a:rPr>
              <a:t> (P)(506)632-8391.</a:t>
            </a:r>
          </a:p>
        </p:txBody>
      </p:sp>
      <p:sp>
        <p:nvSpPr>
          <p:cNvPr id="4" name="Content Placeholder 3"/>
          <p:cNvSpPr>
            <a:spLocks noGrp="1"/>
          </p:cNvSpPr>
          <p:nvPr>
            <p:ph sz="half" idx="2"/>
          </p:nvPr>
        </p:nvSpPr>
        <p:spPr>
          <a:xfrm>
            <a:off x="4051006" y="1875573"/>
            <a:ext cx="4082901" cy="4163720"/>
          </a:xfrm>
        </p:spPr>
        <p:txBody>
          <a:bodyPr>
            <a:normAutofit/>
          </a:bodyPr>
          <a:lstStyle/>
          <a:p>
            <a:pPr marL="0" indent="0">
              <a:buNone/>
            </a:pPr>
            <a:r>
              <a:rPr lang="en-US" sz="1800" dirty="0">
                <a:latin typeface="Bell MT" panose="02020503060305020303" pitchFamily="18" charset="0"/>
              </a:rPr>
              <a:t>	Si </a:t>
            </a:r>
            <a:r>
              <a:rPr lang="en-US" sz="1800" dirty="0" err="1">
                <a:latin typeface="Bell MT" panose="02020503060305020303" pitchFamily="18" charset="0"/>
              </a:rPr>
              <a:t>tu</a:t>
            </a:r>
            <a:r>
              <a:rPr lang="en-US" sz="1800" dirty="0">
                <a:latin typeface="Bell MT" panose="02020503060305020303" pitchFamily="18" charset="0"/>
              </a:rPr>
              <a:t> </a:t>
            </a:r>
            <a:r>
              <a:rPr lang="en-US" sz="1800" dirty="0" err="1">
                <a:latin typeface="Bell MT" panose="02020503060305020303" pitchFamily="18" charset="0"/>
              </a:rPr>
              <a:t>voulais</a:t>
            </a:r>
            <a:r>
              <a:rPr lang="en-US" sz="1800" dirty="0">
                <a:latin typeface="Bell MT" panose="02020503060305020303" pitchFamily="18" charset="0"/>
              </a:rPr>
              <a:t> </a:t>
            </a:r>
            <a:r>
              <a:rPr lang="en-US" sz="1800" dirty="0" err="1">
                <a:latin typeface="Bell MT" panose="02020503060305020303" pitchFamily="18" charset="0"/>
              </a:rPr>
              <a:t>contacter</a:t>
            </a:r>
            <a:r>
              <a:rPr lang="en-US" sz="1800" dirty="0">
                <a:latin typeface="Bell MT" panose="02020503060305020303" pitchFamily="18" charset="0"/>
              </a:rPr>
              <a:t> par </a:t>
            </a:r>
            <a:r>
              <a:rPr lang="en-US" sz="1800" dirty="0" err="1">
                <a:latin typeface="Bell MT" panose="02020503060305020303" pitchFamily="18" charset="0"/>
              </a:rPr>
              <a:t>courriel</a:t>
            </a:r>
            <a:r>
              <a:rPr lang="en-US" sz="1800" dirty="0">
                <a:latin typeface="Bell MT" panose="02020503060305020303" pitchFamily="18" charset="0"/>
              </a:rPr>
              <a:t>, </a:t>
            </a:r>
            <a:r>
              <a:rPr lang="en-US" sz="1800" dirty="0" err="1">
                <a:latin typeface="Bell MT" panose="02020503060305020303" pitchFamily="18" charset="0"/>
              </a:rPr>
              <a:t>voici</a:t>
            </a:r>
            <a:r>
              <a:rPr lang="en-US" sz="1800" dirty="0">
                <a:latin typeface="Bell MT" panose="02020503060305020303" pitchFamily="18" charset="0"/>
              </a:rPr>
              <a:t> les </a:t>
            </a:r>
            <a:r>
              <a:rPr lang="en-US" sz="1800" dirty="0" err="1">
                <a:latin typeface="Bell MT" panose="02020503060305020303" pitchFamily="18" charset="0"/>
              </a:rPr>
              <a:t>courriel</a:t>
            </a:r>
            <a:r>
              <a:rPr lang="en-US" sz="1800" dirty="0">
                <a:latin typeface="Bell MT" panose="02020503060305020303" pitchFamily="18" charset="0"/>
              </a:rPr>
              <a:t> : </a:t>
            </a:r>
          </a:p>
          <a:p>
            <a:r>
              <a:rPr lang="en-US" sz="1800" dirty="0">
                <a:latin typeface="Bell MT" panose="02020503060305020303" pitchFamily="18" charset="0"/>
              </a:rPr>
              <a:t>Pour les services pour la </a:t>
            </a:r>
            <a:r>
              <a:rPr lang="en-US" sz="1800" dirty="0" err="1">
                <a:latin typeface="Bell MT" panose="02020503060305020303" pitchFamily="18" charset="0"/>
              </a:rPr>
              <a:t>communauté</a:t>
            </a:r>
            <a:r>
              <a:rPr lang="en-US" sz="1800" dirty="0">
                <a:latin typeface="Bell MT" panose="02020503060305020303" pitchFamily="18" charset="0"/>
              </a:rPr>
              <a:t> et les </a:t>
            </a:r>
            <a:r>
              <a:rPr lang="en-US" sz="1800" dirty="0" err="1">
                <a:latin typeface="Bell MT" panose="02020503060305020303" pitchFamily="18" charset="0"/>
              </a:rPr>
              <a:t>familles</a:t>
            </a:r>
            <a:r>
              <a:rPr lang="en-US" sz="1800" dirty="0">
                <a:latin typeface="Bell MT" panose="02020503060305020303" pitchFamily="18" charset="0"/>
              </a:rPr>
              <a:t> </a:t>
            </a:r>
            <a:r>
              <a:rPr lang="en-US" sz="1800" dirty="0" err="1">
                <a:latin typeface="Bell MT" panose="02020503060305020303" pitchFamily="18" charset="0"/>
              </a:rPr>
              <a:t>c’est</a:t>
            </a:r>
            <a:r>
              <a:rPr lang="en-US" sz="1800" dirty="0">
                <a:latin typeface="Bell MT" panose="02020503060305020303" pitchFamily="18" charset="0"/>
              </a:rPr>
              <a:t>-      </a:t>
            </a:r>
            <a:r>
              <a:rPr lang="en-US" sz="1800" dirty="0">
                <a:latin typeface="Bell MT" panose="02020503060305020303" pitchFamily="18" charset="0"/>
                <a:hlinkClick r:id="rId2"/>
              </a:rPr>
              <a:t>daniel_pinksen@can.salvationarmy.org</a:t>
            </a:r>
            <a:r>
              <a:rPr lang="en-US" sz="1800" dirty="0">
                <a:latin typeface="Bell MT" panose="02020503060305020303" pitchFamily="18" charset="0"/>
              </a:rPr>
              <a:t/>
            </a:r>
            <a:br>
              <a:rPr lang="en-US" sz="1800" dirty="0">
                <a:latin typeface="Bell MT" panose="02020503060305020303" pitchFamily="18" charset="0"/>
              </a:rPr>
            </a:br>
            <a:r>
              <a:rPr lang="en-US" sz="1800" dirty="0">
                <a:latin typeface="Bell MT" panose="02020503060305020303" pitchFamily="18" charset="0"/>
                <a:hlinkClick r:id="rId3"/>
              </a:rPr>
              <a:t>lori_pinksen@can.salvationarmy.org</a:t>
            </a:r>
            <a:endParaRPr lang="en-US" sz="1800" dirty="0">
              <a:latin typeface="Bell MT" panose="02020503060305020303" pitchFamily="18" charset="0"/>
            </a:endParaRPr>
          </a:p>
          <a:p>
            <a:r>
              <a:rPr lang="en-US" sz="1800" dirty="0">
                <a:latin typeface="Bell MT" panose="02020503060305020303" pitchFamily="18" charset="0"/>
              </a:rPr>
              <a:t>Pour l’ </a:t>
            </a:r>
            <a:r>
              <a:rPr lang="en-US" sz="1800" dirty="0" err="1">
                <a:latin typeface="Bell MT" panose="02020503060305020303" pitchFamily="18" charset="0"/>
              </a:rPr>
              <a:t>église</a:t>
            </a:r>
            <a:r>
              <a:rPr lang="en-US" sz="1800" dirty="0">
                <a:latin typeface="Bell MT" panose="02020503060305020303" pitchFamily="18" charset="0"/>
              </a:rPr>
              <a:t> pour la </a:t>
            </a:r>
            <a:r>
              <a:rPr lang="en-US" sz="1800" dirty="0" err="1">
                <a:latin typeface="Bell MT" panose="02020503060305020303" pitchFamily="18" charset="0"/>
              </a:rPr>
              <a:t>communauté</a:t>
            </a:r>
            <a:r>
              <a:rPr lang="en-US" sz="1800" dirty="0">
                <a:latin typeface="Bell MT" panose="02020503060305020303" pitchFamily="18" charset="0"/>
              </a:rPr>
              <a:t> c’est-danny_pinksen@can.salvationarmy.org</a:t>
            </a:r>
            <a:br>
              <a:rPr lang="en-US" sz="1800" dirty="0">
                <a:latin typeface="Bell MT" panose="02020503060305020303" pitchFamily="18" charset="0"/>
              </a:rPr>
            </a:br>
            <a:r>
              <a:rPr lang="en-US" sz="1800" dirty="0">
                <a:latin typeface="Bell MT" panose="02020503060305020303" pitchFamily="18" charset="0"/>
                <a:hlinkClick r:id="rId3"/>
              </a:rPr>
              <a:t>lori_pinksen@can.salvationarmy.org</a:t>
            </a:r>
            <a:endParaRPr lang="en-US" sz="1800" dirty="0">
              <a:latin typeface="Bell MT" panose="02020503060305020303" pitchFamily="18" charset="0"/>
            </a:endParaRPr>
          </a:p>
          <a:p>
            <a:endParaRPr lang="en-US" sz="1800" dirty="0">
              <a:latin typeface="Bell MT" panose="02020503060305020303" pitchFamily="18" charset="0"/>
            </a:endParaRPr>
          </a:p>
        </p:txBody>
      </p:sp>
      <p:sp>
        <p:nvSpPr>
          <p:cNvPr id="5" name="TextBox 4"/>
          <p:cNvSpPr txBox="1"/>
          <p:nvPr/>
        </p:nvSpPr>
        <p:spPr>
          <a:xfrm>
            <a:off x="8133907" y="1875572"/>
            <a:ext cx="3189767" cy="1200329"/>
          </a:xfrm>
          <a:prstGeom prst="rect">
            <a:avLst/>
          </a:prstGeom>
          <a:noFill/>
        </p:spPr>
        <p:txBody>
          <a:bodyPr wrap="square" rtlCol="0">
            <a:spAutoFit/>
          </a:bodyPr>
          <a:lstStyle/>
          <a:p>
            <a:r>
              <a:rPr lang="fr-CA" dirty="0">
                <a:latin typeface="Bell MT" panose="02020503060305020303" pitchFamily="18" charset="0"/>
              </a:rPr>
              <a:t>	Aussi, pour l’</a:t>
            </a:r>
            <a:r>
              <a:rPr lang="en-US" dirty="0">
                <a:latin typeface="Bell MT" panose="02020503060305020303" pitchFamily="18" charset="0"/>
              </a:rPr>
              <a:t> é</a:t>
            </a:r>
            <a:r>
              <a:rPr lang="fr-CA" dirty="0" err="1">
                <a:latin typeface="Bell MT" panose="02020503060305020303" pitchFamily="18" charset="0"/>
              </a:rPr>
              <a:t>glise</a:t>
            </a:r>
            <a:r>
              <a:rPr lang="fr-CA" dirty="0">
                <a:latin typeface="Bell MT" panose="02020503060305020303" pitchFamily="18" charset="0"/>
              </a:rPr>
              <a:t> pour la </a:t>
            </a:r>
            <a:r>
              <a:rPr lang="fr-CA" dirty="0" err="1">
                <a:latin typeface="Bell MT" panose="02020503060305020303" pitchFamily="18" charset="0"/>
              </a:rPr>
              <a:t>communaut</a:t>
            </a:r>
            <a:r>
              <a:rPr lang="en-US" dirty="0">
                <a:latin typeface="Bell MT" panose="02020503060305020303" pitchFamily="18" charset="0"/>
              </a:rPr>
              <a:t>é  </a:t>
            </a:r>
            <a:r>
              <a:rPr lang="fr-CA" dirty="0">
                <a:latin typeface="Bell MT" panose="02020503060305020303" pitchFamily="18" charset="0"/>
              </a:rPr>
              <a:t>il y a un </a:t>
            </a:r>
            <a:r>
              <a:rPr lang="fr-CA" dirty="0" err="1">
                <a:latin typeface="Bell MT" panose="02020503060305020303" pitchFamily="18" charset="0"/>
              </a:rPr>
              <a:t>boît</a:t>
            </a:r>
            <a:r>
              <a:rPr lang="fr-CA" dirty="0">
                <a:latin typeface="Bell MT" panose="02020503060305020303" pitchFamily="18" charset="0"/>
              </a:rPr>
              <a:t> pour le courrier : </a:t>
            </a:r>
          </a:p>
          <a:p>
            <a:r>
              <a:rPr lang="fr-CA" dirty="0">
                <a:latin typeface="Bell MT" panose="02020503060305020303" pitchFamily="18" charset="0"/>
              </a:rPr>
              <a:t>PO </a:t>
            </a:r>
            <a:r>
              <a:rPr lang="fr-CA" dirty="0" err="1">
                <a:latin typeface="Bell MT" panose="02020503060305020303" pitchFamily="18" charset="0"/>
              </a:rPr>
              <a:t>Boît</a:t>
            </a:r>
            <a:r>
              <a:rPr lang="fr-CA" dirty="0">
                <a:latin typeface="Bell MT" panose="02020503060305020303" pitchFamily="18" charset="0"/>
              </a:rPr>
              <a:t> 473(E2L 3Z8).</a:t>
            </a:r>
          </a:p>
        </p:txBody>
      </p:sp>
      <p:sp>
        <p:nvSpPr>
          <p:cNvPr id="6" name="TextBox 5"/>
          <p:cNvSpPr txBox="1"/>
          <p:nvPr/>
        </p:nvSpPr>
        <p:spPr>
          <a:xfrm>
            <a:off x="1637414" y="6039293"/>
            <a:ext cx="8623005" cy="646331"/>
          </a:xfrm>
          <a:prstGeom prst="rect">
            <a:avLst/>
          </a:prstGeom>
          <a:noFill/>
        </p:spPr>
        <p:txBody>
          <a:bodyPr wrap="square" rtlCol="0">
            <a:spAutoFit/>
          </a:bodyPr>
          <a:lstStyle/>
          <a:p>
            <a:r>
              <a:rPr lang="fr-CA" dirty="0">
                <a:latin typeface="Bell MT" panose="02020503060305020303" pitchFamily="18" charset="0"/>
              </a:rPr>
              <a:t>Il y a leur site de web aussi : </a:t>
            </a:r>
          </a:p>
          <a:p>
            <a:r>
              <a:rPr lang="fr-CA" dirty="0">
                <a:latin typeface="Bell MT" panose="02020503060305020303" pitchFamily="18" charset="0"/>
              </a:rPr>
              <a:t>http://www.salvationarmy.ca/donate-now/?gclid=CJKK-YeQsMwCFY-DaQodruMIZw</a:t>
            </a:r>
          </a:p>
        </p:txBody>
      </p:sp>
    </p:spTree>
    <p:extLst>
      <p:ext uri="{BB962C8B-B14F-4D97-AF65-F5344CB8AC3E}">
        <p14:creationId xmlns:p14="http://schemas.microsoft.com/office/powerpoint/2010/main" val="73041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latin typeface="Bell MT" panose="02020503060305020303" pitchFamily="18" charset="0"/>
              </a:rPr>
              <a:t>Qui est en </a:t>
            </a:r>
            <a:r>
              <a:rPr lang="fr-CA" dirty="0" err="1">
                <a:latin typeface="Bell MT" panose="02020503060305020303" pitchFamily="18" charset="0"/>
              </a:rPr>
              <a:t>charrge</a:t>
            </a:r>
            <a:endParaRPr lang="fr-CA" dirty="0">
              <a:latin typeface="Bell MT" panose="02020503060305020303" pitchFamily="18" charset="0"/>
            </a:endParaRPr>
          </a:p>
        </p:txBody>
      </p:sp>
      <p:sp>
        <p:nvSpPr>
          <p:cNvPr id="3" name="Content Placeholder 2"/>
          <p:cNvSpPr>
            <a:spLocks noGrp="1"/>
          </p:cNvSpPr>
          <p:nvPr>
            <p:ph sz="half" idx="1"/>
          </p:nvPr>
        </p:nvSpPr>
        <p:spPr/>
        <p:txBody>
          <a:bodyPr>
            <a:normAutofit/>
          </a:bodyPr>
          <a:lstStyle/>
          <a:p>
            <a:pPr marL="0" indent="0">
              <a:buNone/>
            </a:pPr>
            <a:r>
              <a:rPr lang="fr-CA" sz="1800" dirty="0">
                <a:latin typeface="Bell MT" panose="02020503060305020303" pitchFamily="18" charset="0"/>
              </a:rPr>
              <a:t>	La Salvation </a:t>
            </a:r>
            <a:r>
              <a:rPr lang="fr-CA" sz="1800" dirty="0" err="1">
                <a:latin typeface="Bell MT" panose="02020503060305020303" pitchFamily="18" charset="0"/>
              </a:rPr>
              <a:t>Army</a:t>
            </a:r>
            <a:r>
              <a:rPr lang="fr-CA" sz="1800" dirty="0">
                <a:latin typeface="Bell MT" panose="02020503060305020303" pitchFamily="18" charset="0"/>
              </a:rPr>
              <a:t> n’a pas une personne en charge. C’est un organisation qui est fait d’un r</a:t>
            </a:r>
            <a:r>
              <a:rPr lang="en-US" sz="1800" dirty="0" err="1">
                <a:latin typeface="Bell MT" panose="02020503060305020303" pitchFamily="18" charset="0"/>
              </a:rPr>
              <a:t>eligion</a:t>
            </a:r>
            <a:r>
              <a:rPr lang="en-US" sz="1800" dirty="0">
                <a:latin typeface="Bell MT" panose="02020503060305020303" pitchFamily="18" charset="0"/>
              </a:rPr>
              <a:t> et </a:t>
            </a:r>
            <a:r>
              <a:rPr lang="en-US" sz="1800" dirty="0" err="1">
                <a:latin typeface="Bell MT" panose="02020503060305020303" pitchFamily="18" charset="0"/>
              </a:rPr>
              <a:t>leurs</a:t>
            </a:r>
            <a:r>
              <a:rPr lang="en-US" sz="1800" dirty="0">
                <a:latin typeface="Bell MT" panose="02020503060305020303" pitchFamily="18" charset="0"/>
              </a:rPr>
              <a:t> </a:t>
            </a:r>
            <a:r>
              <a:rPr lang="en-US" sz="1800" dirty="0" err="1">
                <a:latin typeface="Bell MT" panose="02020503060305020303" pitchFamily="18" charset="0"/>
              </a:rPr>
              <a:t>croyances</a:t>
            </a:r>
            <a:r>
              <a:rPr lang="en-US" sz="1800" dirty="0">
                <a:latin typeface="Bell MT" panose="02020503060305020303" pitchFamily="18" charset="0"/>
              </a:rPr>
              <a:t> de quoi </a:t>
            </a:r>
            <a:r>
              <a:rPr lang="en-US" sz="1800" dirty="0" err="1">
                <a:latin typeface="Bell MT" panose="02020503060305020303" pitchFamily="18" charset="0"/>
              </a:rPr>
              <a:t>est</a:t>
            </a:r>
            <a:r>
              <a:rPr lang="en-US" sz="1800" dirty="0">
                <a:latin typeface="Bell MT" panose="02020503060305020303" pitchFamily="18" charset="0"/>
              </a:rPr>
              <a:t> bon pour la </a:t>
            </a:r>
            <a:r>
              <a:rPr lang="en-US" sz="1800" dirty="0" err="1">
                <a:latin typeface="Bell MT" panose="02020503060305020303" pitchFamily="18" charset="0"/>
              </a:rPr>
              <a:t>communauté</a:t>
            </a:r>
            <a:r>
              <a:rPr lang="en-US" sz="1800" dirty="0">
                <a:latin typeface="Bell MT" panose="02020503060305020303" pitchFamily="18" charset="0"/>
              </a:rPr>
              <a:t>.</a:t>
            </a:r>
            <a:endParaRPr lang="fr-CA" sz="1800" dirty="0">
              <a:latin typeface="Bell MT" panose="02020503060305020303" pitchFamily="18" charset="0"/>
            </a:endParaRPr>
          </a:p>
        </p:txBody>
      </p:sp>
      <p:sp>
        <p:nvSpPr>
          <p:cNvPr id="4" name="Content Placeholder 3"/>
          <p:cNvSpPr>
            <a:spLocks noGrp="1"/>
          </p:cNvSpPr>
          <p:nvPr>
            <p:ph sz="half" idx="2"/>
          </p:nvPr>
        </p:nvSpPr>
        <p:spPr/>
        <p:txBody>
          <a:bodyPr/>
          <a:lstStyle/>
          <a:p>
            <a:endParaRPr lang="fr-CA"/>
          </a:p>
        </p:txBody>
      </p:sp>
    </p:spTree>
    <p:extLst>
      <p:ext uri="{BB962C8B-B14F-4D97-AF65-F5344CB8AC3E}">
        <p14:creationId xmlns:p14="http://schemas.microsoft.com/office/powerpoint/2010/main" val="3448724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a:latin typeface="Bell MT" panose="02020503060305020303" pitchFamily="18" charset="0"/>
              </a:rPr>
              <a:t>qU’est-ce</a:t>
            </a:r>
            <a:r>
              <a:rPr lang="fr-CA" dirty="0">
                <a:latin typeface="Bell MT" panose="02020503060305020303" pitchFamily="18" charset="0"/>
              </a:rPr>
              <a:t> qu’ils font pour notre </a:t>
            </a:r>
            <a:r>
              <a:rPr lang="fr-CA" dirty="0" err="1">
                <a:latin typeface="Bell MT" panose="02020503060305020303" pitchFamily="18" charset="0"/>
              </a:rPr>
              <a:t>communaut</a:t>
            </a:r>
            <a:r>
              <a:rPr lang="en-US" dirty="0">
                <a:latin typeface="Bell MT" panose="02020503060305020303" pitchFamily="18" charset="0"/>
              </a:rPr>
              <a:t>é</a:t>
            </a:r>
            <a:endParaRPr lang="fr-CA" dirty="0">
              <a:latin typeface="Bell MT" panose="02020503060305020303" pitchFamily="18" charset="0"/>
            </a:endParaRPr>
          </a:p>
        </p:txBody>
      </p:sp>
      <p:sp>
        <p:nvSpPr>
          <p:cNvPr id="3" name="Content Placeholder 2"/>
          <p:cNvSpPr>
            <a:spLocks noGrp="1"/>
          </p:cNvSpPr>
          <p:nvPr>
            <p:ph sz="half" idx="1"/>
          </p:nvPr>
        </p:nvSpPr>
        <p:spPr/>
        <p:txBody>
          <a:bodyPr>
            <a:normAutofit fontScale="92500"/>
          </a:bodyPr>
          <a:lstStyle/>
          <a:p>
            <a:pPr marL="0" indent="0">
              <a:buNone/>
            </a:pPr>
            <a:r>
              <a:rPr lang="fr-CA" sz="1800" dirty="0">
                <a:latin typeface="Bell MT" panose="02020503060305020303" pitchFamily="18" charset="0"/>
              </a:rPr>
              <a:t>	La Salvation </a:t>
            </a:r>
            <a:r>
              <a:rPr lang="fr-CA" sz="1800" dirty="0" err="1">
                <a:latin typeface="Bell MT" panose="02020503060305020303" pitchFamily="18" charset="0"/>
              </a:rPr>
              <a:t>Army</a:t>
            </a:r>
            <a:r>
              <a:rPr lang="fr-CA" sz="1800" dirty="0">
                <a:latin typeface="Bell MT" panose="02020503060305020303" pitchFamily="18" charset="0"/>
              </a:rPr>
              <a:t> aide notre </a:t>
            </a:r>
            <a:r>
              <a:rPr lang="fr-CA" sz="1800" dirty="0" err="1">
                <a:latin typeface="Bell MT" panose="02020503060305020303" pitchFamily="18" charset="0"/>
              </a:rPr>
              <a:t>communaut</a:t>
            </a:r>
            <a:r>
              <a:rPr lang="en-US" sz="1800" dirty="0">
                <a:latin typeface="Bell MT" panose="02020503060305020303" pitchFamily="18" charset="0"/>
              </a:rPr>
              <a:t>é par donner aux </a:t>
            </a:r>
            <a:r>
              <a:rPr lang="en-US" sz="1800" dirty="0" err="1">
                <a:latin typeface="Bell MT" panose="02020503060305020303" pitchFamily="18" charset="0"/>
              </a:rPr>
              <a:t>personnes</a:t>
            </a:r>
            <a:r>
              <a:rPr lang="en-US" sz="1800" dirty="0">
                <a:latin typeface="Bell MT" panose="02020503060305020303" pitchFamily="18" charset="0"/>
              </a:rPr>
              <a:t> qui ne </a:t>
            </a:r>
            <a:r>
              <a:rPr lang="en-US" sz="1800" dirty="0" err="1">
                <a:latin typeface="Bell MT" panose="02020503060305020303" pitchFamily="18" charset="0"/>
              </a:rPr>
              <a:t>reçoi</a:t>
            </a:r>
            <a:r>
              <a:rPr lang="en-US" sz="1800" dirty="0">
                <a:latin typeface="Bell MT" panose="02020503060305020303" pitchFamily="18" charset="0"/>
              </a:rPr>
              <a:t> pas beaucoup </a:t>
            </a:r>
            <a:r>
              <a:rPr lang="en-US" sz="1800" dirty="0" err="1">
                <a:latin typeface="Bell MT" panose="02020503060305020303" pitchFamily="18" charset="0"/>
              </a:rPr>
              <a:t>ou</a:t>
            </a:r>
            <a:r>
              <a:rPr lang="en-US" sz="1800" dirty="0">
                <a:latin typeface="Bell MT" panose="02020503060305020303" pitchFamily="18" charset="0"/>
              </a:rPr>
              <a:t> qui ne </a:t>
            </a:r>
            <a:r>
              <a:rPr lang="en-US" sz="1800" dirty="0" err="1">
                <a:latin typeface="Bell MT" panose="02020503060305020303" pitchFamily="18" charset="0"/>
              </a:rPr>
              <a:t>sont</a:t>
            </a:r>
            <a:r>
              <a:rPr lang="en-US" sz="1800" dirty="0">
                <a:latin typeface="Bell MT" panose="02020503060305020303" pitchFamily="18" charset="0"/>
              </a:rPr>
              <a:t> pas </a:t>
            </a:r>
            <a:r>
              <a:rPr lang="en-US" sz="1800" dirty="0" err="1">
                <a:latin typeface="Bell MT" panose="02020503060305020303" pitchFamily="18" charset="0"/>
              </a:rPr>
              <a:t>en</a:t>
            </a:r>
            <a:r>
              <a:rPr lang="en-US" sz="1800" dirty="0">
                <a:latin typeface="Bell MT" panose="02020503060305020303" pitchFamily="18" charset="0"/>
              </a:rPr>
              <a:t> le </a:t>
            </a:r>
            <a:r>
              <a:rPr lang="en-US" sz="1800" dirty="0" err="1">
                <a:latin typeface="Bell MT" panose="02020503060305020303" pitchFamily="18" charset="0"/>
              </a:rPr>
              <a:t>sécurité</a:t>
            </a:r>
            <a:r>
              <a:rPr lang="en-US" sz="1800" dirty="0">
                <a:latin typeface="Bell MT" panose="02020503060305020303" pitchFamily="18" charset="0"/>
              </a:rPr>
              <a:t> </a:t>
            </a:r>
            <a:r>
              <a:rPr lang="en-US" sz="1800" dirty="0" err="1">
                <a:latin typeface="Bell MT" panose="02020503060305020303" pitchFamily="18" charset="0"/>
              </a:rPr>
              <a:t>économique</a:t>
            </a:r>
            <a:r>
              <a:rPr lang="en-US" sz="1800" dirty="0">
                <a:latin typeface="Bell MT" panose="02020503060305020303" pitchFamily="18" charset="0"/>
              </a:rPr>
              <a:t>. </a:t>
            </a:r>
            <a:r>
              <a:rPr lang="en-US" sz="1800" dirty="0" err="1">
                <a:latin typeface="Bell MT" panose="02020503060305020303" pitchFamily="18" charset="0"/>
              </a:rPr>
              <a:t>Ils</a:t>
            </a:r>
            <a:r>
              <a:rPr lang="en-US" sz="1800" dirty="0">
                <a:latin typeface="Bell MT" panose="02020503060305020303" pitchFamily="18" charset="0"/>
              </a:rPr>
              <a:t> font des </a:t>
            </a:r>
            <a:r>
              <a:rPr lang="en-US" sz="1800" dirty="0" err="1">
                <a:latin typeface="Bell MT" panose="02020503060305020303" pitchFamily="18" charset="0"/>
              </a:rPr>
              <a:t>differents</a:t>
            </a:r>
            <a:r>
              <a:rPr lang="en-US" sz="1800" dirty="0">
                <a:latin typeface="Bell MT" panose="02020503060305020303" pitchFamily="18" charset="0"/>
              </a:rPr>
              <a:t> </a:t>
            </a:r>
            <a:r>
              <a:rPr lang="en-US" sz="1800" dirty="0" err="1">
                <a:latin typeface="Bell MT" panose="02020503060305020303" pitchFamily="18" charset="0"/>
              </a:rPr>
              <a:t>façon</a:t>
            </a:r>
            <a:r>
              <a:rPr lang="en-US" sz="1800" dirty="0">
                <a:latin typeface="Bell MT" panose="02020503060305020303" pitchFamily="18" charset="0"/>
              </a:rPr>
              <a:t> que </a:t>
            </a:r>
            <a:r>
              <a:rPr lang="en-US" sz="1800" dirty="0" err="1">
                <a:latin typeface="Bell MT" panose="02020503060305020303" pitchFamily="18" charset="0"/>
              </a:rPr>
              <a:t>tu</a:t>
            </a:r>
            <a:r>
              <a:rPr lang="en-US" sz="1800" dirty="0">
                <a:latin typeface="Bell MT" panose="02020503060305020303" pitchFamily="18" charset="0"/>
              </a:rPr>
              <a:t> </a:t>
            </a:r>
            <a:r>
              <a:rPr lang="en-US" sz="1800" dirty="0" err="1">
                <a:latin typeface="Bell MT" panose="02020503060305020303" pitchFamily="18" charset="0"/>
              </a:rPr>
              <a:t>peux</a:t>
            </a:r>
            <a:r>
              <a:rPr lang="en-US" sz="1800" dirty="0">
                <a:latin typeface="Bell MT" panose="02020503060305020303" pitchFamily="18" charset="0"/>
              </a:rPr>
              <a:t> faire </a:t>
            </a:r>
            <a:r>
              <a:rPr lang="en-US" sz="1800" dirty="0" err="1">
                <a:latin typeface="Bell MT" panose="02020503060305020303" pitchFamily="18" charset="0"/>
              </a:rPr>
              <a:t>une</a:t>
            </a:r>
            <a:r>
              <a:rPr lang="en-US" sz="1800" dirty="0">
                <a:latin typeface="Bell MT" panose="02020503060305020303" pitchFamily="18" charset="0"/>
              </a:rPr>
              <a:t> donation </a:t>
            </a:r>
            <a:r>
              <a:rPr lang="en-US" sz="1800" dirty="0" err="1">
                <a:latin typeface="Bell MT" panose="02020503060305020303" pitchFamily="18" charset="0"/>
              </a:rPr>
              <a:t>comme</a:t>
            </a:r>
            <a:r>
              <a:rPr lang="en-US" sz="1800" dirty="0">
                <a:latin typeface="Bell MT" panose="02020503060305020303" pitchFamily="18" charset="0"/>
              </a:rPr>
              <a:t> </a:t>
            </a:r>
            <a:r>
              <a:rPr lang="en-US" sz="1800" dirty="0" err="1">
                <a:latin typeface="Bell MT" panose="02020503060305020303" pitchFamily="18" charset="0"/>
              </a:rPr>
              <a:t>il</a:t>
            </a:r>
            <a:r>
              <a:rPr lang="en-US" sz="1800" dirty="0">
                <a:latin typeface="Bell MT" panose="02020503060305020303" pitchFamily="18" charset="0"/>
              </a:rPr>
              <a:t> y a du </a:t>
            </a:r>
            <a:r>
              <a:rPr lang="en-US" sz="1800" dirty="0" err="1">
                <a:latin typeface="Bell MT" panose="02020503060305020303" pitchFamily="18" charset="0"/>
              </a:rPr>
              <a:t>bénévole</a:t>
            </a:r>
            <a:r>
              <a:rPr lang="en-US" sz="1800" dirty="0">
                <a:latin typeface="Bell MT" panose="02020503060305020303" pitchFamily="18" charset="0"/>
              </a:rPr>
              <a:t>, les donation simple avec </a:t>
            </a:r>
            <a:r>
              <a:rPr lang="en-US" sz="1800" dirty="0" err="1">
                <a:latin typeface="Bell MT" panose="02020503060305020303" pitchFamily="18" charset="0"/>
              </a:rPr>
              <a:t>l’argent</a:t>
            </a:r>
            <a:r>
              <a:rPr lang="en-US" sz="1800" dirty="0">
                <a:latin typeface="Bell MT" panose="02020503060305020303" pitchFamily="18" charset="0"/>
              </a:rPr>
              <a:t> </a:t>
            </a:r>
            <a:r>
              <a:rPr lang="en-US" sz="1800" dirty="0" err="1">
                <a:latin typeface="Bell MT" panose="02020503060305020303" pitchFamily="18" charset="0"/>
              </a:rPr>
              <a:t>ou</a:t>
            </a:r>
            <a:r>
              <a:rPr lang="en-US" sz="1800" dirty="0">
                <a:latin typeface="Bell MT" panose="02020503060305020303" pitchFamily="18" charset="0"/>
              </a:rPr>
              <a:t> fait </a:t>
            </a:r>
            <a:r>
              <a:rPr lang="en-US" sz="1800" dirty="0" err="1">
                <a:latin typeface="Bell MT" panose="02020503060305020303" pitchFamily="18" charset="0"/>
              </a:rPr>
              <a:t>quelque</a:t>
            </a:r>
            <a:r>
              <a:rPr lang="en-US" sz="1800" dirty="0">
                <a:latin typeface="Bell MT" panose="02020503060305020303" pitchFamily="18" charset="0"/>
              </a:rPr>
              <a:t> chose qui </a:t>
            </a:r>
            <a:r>
              <a:rPr lang="en-US" sz="1800" dirty="0" err="1">
                <a:latin typeface="Bell MT" panose="02020503060305020303" pitchFamily="18" charset="0"/>
              </a:rPr>
              <a:t>investir</a:t>
            </a:r>
            <a:r>
              <a:rPr lang="en-US" sz="1800" dirty="0">
                <a:latin typeface="Bell MT" panose="02020503060305020303" pitchFamily="18" charset="0"/>
              </a:rPr>
              <a:t> </a:t>
            </a:r>
            <a:r>
              <a:rPr lang="en-US" sz="1800" dirty="0" err="1">
                <a:latin typeface="Bell MT" panose="02020503060305020303" pitchFamily="18" charset="0"/>
              </a:rPr>
              <a:t>dans</a:t>
            </a:r>
            <a:r>
              <a:rPr lang="en-US" sz="1800" dirty="0">
                <a:latin typeface="Bell MT" panose="02020503060305020303" pitchFamily="18" charset="0"/>
              </a:rPr>
              <a:t> le future de </a:t>
            </a:r>
            <a:r>
              <a:rPr lang="en-US" sz="1800" dirty="0" err="1">
                <a:latin typeface="Bell MT" panose="02020503060305020303" pitchFamily="18" charset="0"/>
              </a:rPr>
              <a:t>quelqu’un</a:t>
            </a:r>
            <a:r>
              <a:rPr lang="en-US" sz="1800" dirty="0">
                <a:latin typeface="Bell MT" panose="02020503060305020303" pitchFamily="18" charset="0"/>
              </a:rPr>
              <a:t> qui a </a:t>
            </a:r>
            <a:r>
              <a:rPr lang="en-US" sz="1800" dirty="0" err="1">
                <a:latin typeface="Bell MT" panose="02020503060305020303" pitchFamily="18" charset="0"/>
              </a:rPr>
              <a:t>besoin</a:t>
            </a:r>
            <a:r>
              <a:rPr lang="en-US" sz="1800" dirty="0">
                <a:latin typeface="Bell MT" panose="02020503060305020303" pitchFamily="18" charset="0"/>
              </a:rPr>
              <a:t> </a:t>
            </a:r>
            <a:r>
              <a:rPr lang="en-US" sz="1800" dirty="0" err="1">
                <a:latin typeface="Bell MT" panose="02020503060305020303" pitchFamily="18" charset="0"/>
              </a:rPr>
              <a:t>d’aide</a:t>
            </a:r>
            <a:r>
              <a:rPr lang="en-US" sz="1800" dirty="0">
                <a:latin typeface="Bell MT" panose="02020503060305020303" pitchFamily="18" charset="0"/>
              </a:rPr>
              <a:t>. La Salvation Army se batter </a:t>
            </a:r>
            <a:r>
              <a:rPr lang="en-US" sz="1800" dirty="0" err="1">
                <a:latin typeface="Bell MT" panose="02020503060305020303" pitchFamily="18" charset="0"/>
              </a:rPr>
              <a:t>contre</a:t>
            </a:r>
            <a:r>
              <a:rPr lang="en-US" sz="1800" dirty="0">
                <a:latin typeface="Bell MT" panose="02020503060305020303" pitchFamily="18" charset="0"/>
              </a:rPr>
              <a:t> le </a:t>
            </a:r>
            <a:r>
              <a:rPr lang="en-US" sz="1800" dirty="0" err="1">
                <a:latin typeface="Bell MT" panose="02020503060305020303" pitchFamily="18" charset="0"/>
              </a:rPr>
              <a:t>pauvreté</a:t>
            </a:r>
            <a:r>
              <a:rPr lang="en-US" sz="1800" dirty="0">
                <a:latin typeface="Bell MT" panose="02020503060305020303" pitchFamily="18" charset="0"/>
              </a:rPr>
              <a:t>. </a:t>
            </a:r>
            <a:r>
              <a:rPr lang="en-US" sz="1800" dirty="0" err="1">
                <a:latin typeface="Bell MT" panose="02020503060305020303" pitchFamily="18" charset="0"/>
              </a:rPr>
              <a:t>Aussi</a:t>
            </a:r>
            <a:r>
              <a:rPr lang="en-US" sz="1800" dirty="0">
                <a:latin typeface="Bell MT" panose="02020503060305020303" pitchFamily="18" charset="0"/>
              </a:rPr>
              <a:t> </a:t>
            </a:r>
            <a:r>
              <a:rPr lang="en-US" sz="1800" dirty="0" err="1">
                <a:latin typeface="Bell MT" panose="02020503060305020303" pitchFamily="18" charset="0"/>
              </a:rPr>
              <a:t>quand</a:t>
            </a:r>
            <a:r>
              <a:rPr lang="en-US" sz="1800" dirty="0">
                <a:latin typeface="Bell MT" panose="02020503060305020303" pitchFamily="18" charset="0"/>
              </a:rPr>
              <a:t> je dis le </a:t>
            </a:r>
            <a:r>
              <a:rPr lang="en-US" sz="1800" dirty="0" err="1">
                <a:latin typeface="Bell MT" panose="02020503060305020303" pitchFamily="18" charset="0"/>
              </a:rPr>
              <a:t>bénévole</a:t>
            </a:r>
            <a:r>
              <a:rPr lang="en-US" sz="1800" dirty="0">
                <a:latin typeface="Bell MT" panose="02020503060305020303" pitchFamily="18" charset="0"/>
              </a:rPr>
              <a:t> je </a:t>
            </a:r>
            <a:r>
              <a:rPr lang="en-US" sz="1800" dirty="0" err="1">
                <a:latin typeface="Bell MT" panose="02020503060305020303" pitchFamily="18" charset="0"/>
              </a:rPr>
              <a:t>veux</a:t>
            </a:r>
            <a:r>
              <a:rPr lang="en-US" sz="1800" dirty="0">
                <a:latin typeface="Bell MT" panose="02020503060305020303" pitchFamily="18" charset="0"/>
              </a:rPr>
              <a:t> dire </a:t>
            </a:r>
            <a:r>
              <a:rPr lang="en-US" sz="1800" dirty="0" err="1">
                <a:latin typeface="Bell MT" panose="02020503060305020303" pitchFamily="18" charset="0"/>
              </a:rPr>
              <a:t>qu’ils</a:t>
            </a:r>
            <a:r>
              <a:rPr lang="en-US" sz="1800" dirty="0">
                <a:latin typeface="Bell MT" panose="02020503060305020303" pitchFamily="18" charset="0"/>
              </a:rPr>
              <a:t> </a:t>
            </a:r>
            <a:r>
              <a:rPr lang="en-US" sz="1800" dirty="0" err="1">
                <a:latin typeface="Bell MT" panose="02020503060305020303" pitchFamily="18" charset="0"/>
              </a:rPr>
              <a:t>donnent</a:t>
            </a:r>
            <a:r>
              <a:rPr lang="en-US" sz="1800" dirty="0">
                <a:latin typeface="Bell MT" panose="02020503060305020303" pitchFamily="18" charset="0"/>
              </a:rPr>
              <a:t> la </a:t>
            </a:r>
            <a:r>
              <a:rPr lang="en-US" sz="1800" dirty="0" err="1">
                <a:latin typeface="Bell MT" panose="02020503060305020303" pitchFamily="18" charset="0"/>
              </a:rPr>
              <a:t>nourriture</a:t>
            </a:r>
            <a:r>
              <a:rPr lang="en-US" sz="1800" dirty="0">
                <a:latin typeface="Bell MT" panose="02020503060305020303" pitchFamily="18" charset="0"/>
              </a:rPr>
              <a:t>, </a:t>
            </a:r>
            <a:r>
              <a:rPr lang="en-US" sz="1800" dirty="0" err="1">
                <a:latin typeface="Bell MT" panose="02020503060305020303" pitchFamily="18" charset="0"/>
              </a:rPr>
              <a:t>l’argent</a:t>
            </a:r>
            <a:r>
              <a:rPr lang="en-US" sz="1800" dirty="0">
                <a:latin typeface="Bell MT" panose="02020503060305020303" pitchFamily="18" charset="0"/>
              </a:rPr>
              <a:t> et le </a:t>
            </a:r>
            <a:r>
              <a:rPr lang="en-US" sz="1800" dirty="0" err="1">
                <a:latin typeface="Bell MT" panose="02020503060305020303" pitchFamily="18" charset="0"/>
              </a:rPr>
              <a:t>sécurité</a:t>
            </a:r>
            <a:r>
              <a:rPr lang="en-US" sz="1800" dirty="0">
                <a:latin typeface="Bell MT" panose="02020503060305020303" pitchFamily="18" charset="0"/>
              </a:rPr>
              <a:t> </a:t>
            </a:r>
            <a:r>
              <a:rPr lang="en-US" sz="1800" dirty="0" err="1">
                <a:latin typeface="Bell MT" panose="02020503060305020303" pitchFamily="18" charset="0"/>
              </a:rPr>
              <a:t>économique</a:t>
            </a:r>
            <a:r>
              <a:rPr lang="en-US" sz="1800" dirty="0">
                <a:latin typeface="Bell MT" panose="02020503060305020303" pitchFamily="18" charset="0"/>
              </a:rPr>
              <a:t> pour </a:t>
            </a:r>
            <a:r>
              <a:rPr lang="en-US" sz="1800" dirty="0" err="1">
                <a:latin typeface="Bell MT" panose="02020503060305020303" pitchFamily="18" charset="0"/>
              </a:rPr>
              <a:t>leur</a:t>
            </a:r>
            <a:r>
              <a:rPr lang="en-US" sz="1800" dirty="0">
                <a:latin typeface="Bell MT" panose="02020503060305020303" pitchFamily="18" charset="0"/>
              </a:rPr>
              <a:t> education et </a:t>
            </a:r>
            <a:r>
              <a:rPr lang="en-US" sz="1800" dirty="0" err="1">
                <a:latin typeface="Bell MT" panose="02020503060305020303" pitchFamily="18" charset="0"/>
              </a:rPr>
              <a:t>leur</a:t>
            </a:r>
            <a:r>
              <a:rPr lang="en-US" sz="1800" dirty="0">
                <a:latin typeface="Bell MT" panose="02020503060305020303" pitchFamily="18" charset="0"/>
              </a:rPr>
              <a:t> future.</a:t>
            </a:r>
            <a:endParaRPr lang="fr-CA" sz="1800" dirty="0">
              <a:latin typeface="Bell MT" panose="02020503060305020303" pitchFamily="18" charset="0"/>
            </a:endParaRPr>
          </a:p>
        </p:txBody>
      </p:sp>
      <p:pic>
        <p:nvPicPr>
          <p:cNvPr id="5" name="Content Placeholder 4"/>
          <p:cNvPicPr>
            <a:picLocks noGrp="1" noChangeAspect="1"/>
          </p:cNvPicPr>
          <p:nvPr>
            <p:ph sz="half" idx="2"/>
          </p:nvPr>
        </p:nvPicPr>
        <p:blipFill rotWithShape="1">
          <a:blip r:embed="rId2"/>
          <a:srcRect l="1872" t="17567"/>
          <a:stretch/>
        </p:blipFill>
        <p:spPr>
          <a:xfrm>
            <a:off x="6762307" y="2249486"/>
            <a:ext cx="4528346" cy="3541713"/>
          </a:xfrm>
          <a:prstGeom prst="rect">
            <a:avLst/>
          </a:prstGeom>
        </p:spPr>
      </p:pic>
    </p:spTree>
    <p:extLst>
      <p:ext uri="{BB962C8B-B14F-4D97-AF65-F5344CB8AC3E}">
        <p14:creationId xmlns:p14="http://schemas.microsoft.com/office/powerpoint/2010/main" val="35067483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196</TotalTime>
  <Words>158</Words>
  <Application>Microsoft Office PowerPoint</Application>
  <PresentationFormat>Grand écran</PresentationFormat>
  <Paragraphs>40</Paragraphs>
  <Slides>10</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Arial</vt:lpstr>
      <vt:lpstr>Bell MT</vt:lpstr>
      <vt:lpstr>Trebuchet MS</vt:lpstr>
      <vt:lpstr>Tw Cen MT</vt:lpstr>
      <vt:lpstr>Circuit</vt:lpstr>
      <vt:lpstr>Salvation Army </vt:lpstr>
      <vt:lpstr>Le plan</vt:lpstr>
      <vt:lpstr>Mon organisation</vt:lpstr>
      <vt:lpstr>Leur adresse</vt:lpstr>
      <vt:lpstr>Présentation PowerPoint</vt:lpstr>
      <vt:lpstr>Présentation PowerPoint</vt:lpstr>
      <vt:lpstr>Comment tu peux contacter </vt:lpstr>
      <vt:lpstr>Qui est en charrge</vt:lpstr>
      <vt:lpstr>qU’est-ce qu’ils font pour notre communauté</vt:lpstr>
      <vt:lpstr>Comment Ils ramassent les dons</vt:lpstr>
    </vt:vector>
  </TitlesOfParts>
  <Company>Province of New Brunswick -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Salvation Army</dc:title>
  <dc:creator>McHarg, Sarah</dc:creator>
  <cp:lastModifiedBy>McHarg, Sarah</cp:lastModifiedBy>
  <cp:revision>23</cp:revision>
  <dcterms:created xsi:type="dcterms:W3CDTF">2016-04-27T14:23:38Z</dcterms:created>
  <dcterms:modified xsi:type="dcterms:W3CDTF">2016-04-28T17:01:28Z</dcterms:modified>
</cp:coreProperties>
</file>