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71" r:id="rId4"/>
    <p:sldId id="272" r:id="rId5"/>
    <p:sldId id="273" r:id="rId6"/>
    <p:sldId id="274" r:id="rId7"/>
    <p:sldId id="266" r:id="rId8"/>
    <p:sldId id="27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C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22CD6-1327-4B81-BE2A-CA61F644728C}" type="datetimeFigureOut">
              <a:rPr lang="en-US" smtClean="0"/>
              <a:t>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1714DE-2FDB-4913-9118-58297F9FF3C2}" type="slidenum">
              <a:rPr lang="en-US" smtClean="0"/>
              <a:t>‹#›</a:t>
            </a:fld>
            <a:endParaRPr lang="en-US"/>
          </a:p>
        </p:txBody>
      </p:sp>
    </p:spTree>
    <p:extLst>
      <p:ext uri="{BB962C8B-B14F-4D97-AF65-F5344CB8AC3E}">
        <p14:creationId xmlns:p14="http://schemas.microsoft.com/office/powerpoint/2010/main" val="1767109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1714DE-2FDB-4913-9118-58297F9FF3C2}" type="slidenum">
              <a:rPr lang="en-US" smtClean="0"/>
              <a:t>1</a:t>
            </a:fld>
            <a:endParaRPr lang="en-US"/>
          </a:p>
        </p:txBody>
      </p:sp>
    </p:spTree>
    <p:extLst>
      <p:ext uri="{BB962C8B-B14F-4D97-AF65-F5344CB8AC3E}">
        <p14:creationId xmlns:p14="http://schemas.microsoft.com/office/powerpoint/2010/main" val="385736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714DE-2FDB-4913-9118-58297F9FF3C2}" type="slidenum">
              <a:rPr lang="en-US" smtClean="0"/>
              <a:t>2</a:t>
            </a:fld>
            <a:endParaRPr lang="en-US"/>
          </a:p>
        </p:txBody>
      </p:sp>
    </p:spTree>
    <p:extLst>
      <p:ext uri="{BB962C8B-B14F-4D97-AF65-F5344CB8AC3E}">
        <p14:creationId xmlns:p14="http://schemas.microsoft.com/office/powerpoint/2010/main" val="2882863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a:t>
            </a:r>
            <a:r>
              <a:rPr lang="en-US" dirty="0" smtClean="0"/>
              <a:t>Rappel.</a:t>
            </a:r>
            <a:endParaRPr lang="en-GB" dirty="0"/>
          </a:p>
        </p:txBody>
      </p:sp>
      <p:sp>
        <p:nvSpPr>
          <p:cNvPr id="4" name="Slide Number Placeholder 3"/>
          <p:cNvSpPr>
            <a:spLocks noGrp="1"/>
          </p:cNvSpPr>
          <p:nvPr>
            <p:ph type="sldNum" sz="quarter" idx="10"/>
          </p:nvPr>
        </p:nvSpPr>
        <p:spPr/>
        <p:txBody>
          <a:bodyPr/>
          <a:lstStyle/>
          <a:p>
            <a:fld id="{F81714DE-2FDB-4913-9118-58297F9FF3C2}" type="slidenum">
              <a:rPr lang="en-US" smtClean="0"/>
              <a:t>3</a:t>
            </a:fld>
            <a:endParaRPr lang="en-US"/>
          </a:p>
        </p:txBody>
      </p:sp>
    </p:spTree>
    <p:extLst>
      <p:ext uri="{BB962C8B-B14F-4D97-AF65-F5344CB8AC3E}">
        <p14:creationId xmlns:p14="http://schemas.microsoft.com/office/powerpoint/2010/main" val="2040995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200" dirty="0" smtClean="0">
                <a:effectLst/>
                <a:latin typeface="Arial Narrow" panose="020B0606020202030204" pitchFamily="34" charset="0"/>
                <a:ea typeface="Calibri" panose="020F0502020204030204" pitchFamily="34" charset="0"/>
                <a:cs typeface="Times New Roman" panose="02020603050405020304" pitchFamily="18" charset="0"/>
              </a:rPr>
              <a:t>L’enseignant engendre une discussion sur l’augmentation des immigrants. Qui étaient-ils? D’où venaient-ils?</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F81714DE-2FDB-4913-9118-58297F9FF3C2}" type="slidenum">
              <a:rPr lang="en-US" smtClean="0"/>
              <a:t>4</a:t>
            </a:fld>
            <a:endParaRPr lang="en-US"/>
          </a:p>
        </p:txBody>
      </p:sp>
    </p:spTree>
    <p:extLst>
      <p:ext uri="{BB962C8B-B14F-4D97-AF65-F5344CB8AC3E}">
        <p14:creationId xmlns:p14="http://schemas.microsoft.com/office/powerpoint/2010/main" val="2954132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smtClean="0">
                <a:effectLst/>
                <a:latin typeface="Arial Narrow" panose="020B0606020202030204" pitchFamily="34" charset="0"/>
                <a:ea typeface="Calibri" panose="020F0502020204030204" pitchFamily="34" charset="0"/>
                <a:cs typeface="Times New Roman" panose="02020603050405020304" pitchFamily="18" charset="0"/>
              </a:rPr>
              <a:t>L’enseignant engendre une discussion sur l’augmentation des immigrants. Qui étaient-ils? D’où venaient-ils?</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F81714DE-2FDB-4913-9118-58297F9FF3C2}" type="slidenum">
              <a:rPr lang="en-US" smtClean="0"/>
              <a:t>5</a:t>
            </a:fld>
            <a:endParaRPr lang="en-US"/>
          </a:p>
        </p:txBody>
      </p:sp>
    </p:spTree>
    <p:extLst>
      <p:ext uri="{BB962C8B-B14F-4D97-AF65-F5344CB8AC3E}">
        <p14:creationId xmlns:p14="http://schemas.microsoft.com/office/powerpoint/2010/main" val="2240025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smtClean="0">
                <a:effectLst/>
                <a:latin typeface="Arial Narrow" panose="020B0606020202030204" pitchFamily="34" charset="0"/>
                <a:ea typeface="Calibri" panose="020F0502020204030204" pitchFamily="34" charset="0"/>
                <a:cs typeface="Times New Roman" panose="02020603050405020304" pitchFamily="18" charset="0"/>
              </a:rPr>
              <a:t>L’enseignant engendre une discussion sur l’augmentation des immigrants. Qui étaient-ils? D’où venaient-ils?</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F81714DE-2FDB-4913-9118-58297F9FF3C2}" type="slidenum">
              <a:rPr lang="en-US" smtClean="0"/>
              <a:t>6</a:t>
            </a:fld>
            <a:endParaRPr lang="en-US"/>
          </a:p>
        </p:txBody>
      </p:sp>
    </p:spTree>
    <p:extLst>
      <p:ext uri="{BB962C8B-B14F-4D97-AF65-F5344CB8AC3E}">
        <p14:creationId xmlns:p14="http://schemas.microsoft.com/office/powerpoint/2010/main" val="5776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L’activité</a:t>
            </a:r>
            <a:r>
              <a:rPr lang="en-GB" dirty="0" smtClean="0"/>
              <a:t> ‘Gallery Walk’ </a:t>
            </a:r>
            <a:endParaRPr lang="en-GB" dirty="0"/>
          </a:p>
        </p:txBody>
      </p:sp>
      <p:sp>
        <p:nvSpPr>
          <p:cNvPr id="4" name="Slide Number Placeholder 3"/>
          <p:cNvSpPr>
            <a:spLocks noGrp="1"/>
          </p:cNvSpPr>
          <p:nvPr>
            <p:ph type="sldNum" sz="quarter" idx="10"/>
          </p:nvPr>
        </p:nvSpPr>
        <p:spPr/>
        <p:txBody>
          <a:bodyPr/>
          <a:lstStyle/>
          <a:p>
            <a:fld id="{F81714DE-2FDB-4913-9118-58297F9FF3C2}" type="slidenum">
              <a:rPr lang="en-US" smtClean="0"/>
              <a:t>7</a:t>
            </a:fld>
            <a:endParaRPr lang="en-US"/>
          </a:p>
        </p:txBody>
      </p:sp>
    </p:spTree>
    <p:extLst>
      <p:ext uri="{BB962C8B-B14F-4D97-AF65-F5344CB8AC3E}">
        <p14:creationId xmlns:p14="http://schemas.microsoft.com/office/powerpoint/2010/main" val="1783651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L’enseignant</a:t>
            </a:r>
            <a:r>
              <a:rPr lang="en-US" dirty="0" smtClean="0"/>
              <a:t> </a:t>
            </a:r>
            <a:r>
              <a:rPr lang="en-US" dirty="0" err="1" smtClean="0"/>
              <a:t>modélise</a:t>
            </a:r>
            <a:r>
              <a:rPr lang="en-US" dirty="0" smtClean="0"/>
              <a:t>!!!</a:t>
            </a:r>
            <a:endParaRPr lang="en-GB" dirty="0"/>
          </a:p>
        </p:txBody>
      </p:sp>
      <p:sp>
        <p:nvSpPr>
          <p:cNvPr id="4" name="Slide Number Placeholder 3"/>
          <p:cNvSpPr>
            <a:spLocks noGrp="1"/>
          </p:cNvSpPr>
          <p:nvPr>
            <p:ph type="sldNum" sz="quarter" idx="10"/>
          </p:nvPr>
        </p:nvSpPr>
        <p:spPr/>
        <p:txBody>
          <a:bodyPr/>
          <a:lstStyle/>
          <a:p>
            <a:fld id="{F81714DE-2FDB-4913-9118-58297F9FF3C2}" type="slidenum">
              <a:rPr lang="en-US" smtClean="0"/>
              <a:t>8</a:t>
            </a:fld>
            <a:endParaRPr lang="en-US"/>
          </a:p>
        </p:txBody>
      </p:sp>
    </p:spTree>
    <p:extLst>
      <p:ext uri="{BB962C8B-B14F-4D97-AF65-F5344CB8AC3E}">
        <p14:creationId xmlns:p14="http://schemas.microsoft.com/office/powerpoint/2010/main" val="3315319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08138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71143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06827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276632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E289B7-4FBE-4FE3-AD8A-155E5C878DEE}"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26654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E289B7-4FBE-4FE3-AD8A-155E5C878DEE}"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67573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E289B7-4FBE-4FE3-AD8A-155E5C878DEE}" type="datetimeFigureOut">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258810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E289B7-4FBE-4FE3-AD8A-155E5C878DEE}" type="datetimeFigureOut">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392353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289B7-4FBE-4FE3-AD8A-155E5C878DEE}" type="datetimeFigureOut">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43990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289B7-4FBE-4FE3-AD8A-155E5C878DEE}"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71996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289B7-4FBE-4FE3-AD8A-155E5C878DEE}"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284568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289B7-4FBE-4FE3-AD8A-155E5C878DEE}" type="datetimeFigureOut">
              <a:rPr lang="en-US" smtClean="0"/>
              <a:t>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BADBF-F760-472D-A3F3-84DCBE2060BB}" type="slidenum">
              <a:rPr lang="en-US" smtClean="0"/>
              <a:t>‹#›</a:t>
            </a:fld>
            <a:endParaRPr lang="en-US"/>
          </a:p>
        </p:txBody>
      </p:sp>
    </p:spTree>
    <p:extLst>
      <p:ext uri="{BB962C8B-B14F-4D97-AF65-F5344CB8AC3E}">
        <p14:creationId xmlns:p14="http://schemas.microsoft.com/office/powerpoint/2010/main" val="3847474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hyperlink" Target="http://www.google.ca/url?sa=i&amp;rct=j&amp;q=&amp;esrc=s&amp;frm=1&amp;source=images&amp;cd=&amp;cad=rja&amp;uact=8&amp;docid=mrSUN9KNWGWFaM&amp;tbnid=Y6Qm2nlURGJ5SM:&amp;ved=0CAUQjRw&amp;url=http://stexual.wordpress.com/category/laura-phelan/&amp;ei=S8wJVI3rOLT_8AH9zoHgBw&amp;bvm=bv.74649129,d.aWw&amp;psig=AFQjCNEVDfcMI431x34Li6dIKPEVT3-bww&amp;ust=1410014587423511"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11" Type="http://schemas.openxmlformats.org/officeDocument/2006/relationships/image" Target="../media/image4.png"/><Relationship Id="rId5" Type="http://schemas.openxmlformats.org/officeDocument/2006/relationships/slideLayout" Target="../slideLayouts/slideLayout1.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a:xfrm>
            <a:off x="1445529" y="1585913"/>
            <a:ext cx="6400800" cy="648072"/>
          </a:xfrm>
        </p:spPr>
        <p:style>
          <a:lnRef idx="0">
            <a:schemeClr val="accent2"/>
          </a:lnRef>
          <a:fillRef idx="3">
            <a:schemeClr val="accent2"/>
          </a:fillRef>
          <a:effectRef idx="3">
            <a:schemeClr val="accent2"/>
          </a:effectRef>
          <a:fontRef idx="minor">
            <a:schemeClr val="lt1"/>
          </a:fontRef>
        </p:style>
        <p:txBody>
          <a:bodyPr/>
          <a:lstStyle/>
          <a:p>
            <a:r>
              <a:rPr lang="en-US" dirty="0" smtClean="0">
                <a:solidFill>
                  <a:schemeClr val="bg1"/>
                </a:solidFill>
                <a:latin typeface="Comic Sans MS" panose="030F0702030302020204" pitchFamily="66" charset="0"/>
              </a:rPr>
              <a:t>Module 3-Leçon </a:t>
            </a:r>
            <a:r>
              <a:rPr lang="en-US" dirty="0">
                <a:solidFill>
                  <a:schemeClr val="bg1"/>
                </a:solidFill>
                <a:latin typeface="Comic Sans MS" panose="030F0702030302020204" pitchFamily="66" charset="0"/>
              </a:rPr>
              <a:t>2</a:t>
            </a:r>
          </a:p>
        </p:txBody>
      </p:sp>
      <p:sp>
        <p:nvSpPr>
          <p:cNvPr id="4" name="AutoShape 8"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7"/>
          </p:cNvPr>
          <p:cNvSpPr>
            <a:spLocks noChangeAspect="1" noChangeArrowheads="1"/>
          </p:cNvSpPr>
          <p:nvPr>
            <p:custDataLst>
              <p:tags r:id="rId2"/>
            </p:custDataLst>
          </p:nvPr>
        </p:nvSpPr>
        <p:spPr bwMode="auto">
          <a:xfrm>
            <a:off x="117475" y="-14620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7"/>
          </p:cNvPr>
          <p:cNvSpPr>
            <a:spLocks noChangeAspect="1" noChangeArrowheads="1"/>
          </p:cNvSpPr>
          <p:nvPr>
            <p:custDataLst>
              <p:tags r:id="rId3"/>
            </p:custDataLst>
          </p:nvPr>
        </p:nvSpPr>
        <p:spPr bwMode="auto">
          <a:xfrm>
            <a:off x="269875" y="-13096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7"/>
          </p:cNvPr>
          <p:cNvSpPr>
            <a:spLocks noChangeAspect="1" noChangeArrowheads="1"/>
          </p:cNvSpPr>
          <p:nvPr>
            <p:custDataLst>
              <p:tags r:id="rId4"/>
            </p:custDataLst>
          </p:nvPr>
        </p:nvSpPr>
        <p:spPr bwMode="auto">
          <a:xfrm>
            <a:off x="422275" y="-11572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itle 1"/>
          <p:cNvSpPr>
            <a:spLocks noGrp="1"/>
          </p:cNvSpPr>
          <p:nvPr>
            <p:ph type="ctrTitle"/>
          </p:nvPr>
        </p:nvSpPr>
        <p:spPr>
          <a:xfrm>
            <a:off x="653832" y="37904"/>
            <a:ext cx="8028412" cy="1357137"/>
          </a:xfrm>
        </p:spPr>
        <p:style>
          <a:lnRef idx="0">
            <a:schemeClr val="accent1"/>
          </a:lnRef>
          <a:fillRef idx="3">
            <a:schemeClr val="accent1"/>
          </a:fillRef>
          <a:effectRef idx="3">
            <a:schemeClr val="accent1"/>
          </a:effectRef>
          <a:fontRef idx="minor">
            <a:schemeClr val="lt1"/>
          </a:fontRef>
        </p:style>
        <p:txBody>
          <a:bodyPr/>
          <a:lstStyle/>
          <a:p>
            <a:r>
              <a:rPr lang="en-US" dirty="0" err="1" smtClean="0">
                <a:latin typeface="Comic Sans MS" panose="030F0702030302020204" pitchFamily="66" charset="0"/>
              </a:rPr>
              <a:t>L’autonomisation</a:t>
            </a:r>
            <a:r>
              <a:rPr lang="en-US" dirty="0" smtClean="0">
                <a:latin typeface="Comic Sans MS" panose="030F0702030302020204" pitchFamily="66" charset="0"/>
              </a:rPr>
              <a:t> </a:t>
            </a:r>
            <a:r>
              <a:rPr lang="en-US" dirty="0" err="1" smtClean="0">
                <a:latin typeface="Comic Sans MS" panose="030F0702030302020204" pitchFamily="66" charset="0"/>
              </a:rPr>
              <a:t>politique</a:t>
            </a:r>
            <a:endParaRPr lang="en-US" dirty="0">
              <a:latin typeface="Comic Sans MS" panose="030F0702030302020204" pitchFamily="66" charset="0"/>
            </a:endParaRPr>
          </a:p>
        </p:txBody>
      </p:sp>
      <p:pic>
        <p:nvPicPr>
          <p:cNvPr id="8" name="Picture 7"/>
          <p:cNvPicPr>
            <a:picLocks noChangeAspect="1"/>
          </p:cNvPicPr>
          <p:nvPr/>
        </p:nvPicPr>
        <p:blipFill>
          <a:blip r:embed="rId8"/>
          <a:stretch>
            <a:fillRect/>
          </a:stretch>
        </p:blipFill>
        <p:spPr>
          <a:xfrm rot="5400000">
            <a:off x="3718983" y="1903711"/>
            <a:ext cx="1903022" cy="3005998"/>
          </a:xfrm>
          <a:prstGeom prst="rect">
            <a:avLst/>
          </a:prstGeom>
        </p:spPr>
      </p:pic>
      <p:pic>
        <p:nvPicPr>
          <p:cNvPr id="10" name="Picture 9"/>
          <p:cNvPicPr>
            <a:picLocks noChangeAspect="1"/>
          </p:cNvPicPr>
          <p:nvPr/>
        </p:nvPicPr>
        <p:blipFill>
          <a:blip r:embed="rId9"/>
          <a:stretch>
            <a:fillRect/>
          </a:stretch>
        </p:blipFill>
        <p:spPr>
          <a:xfrm>
            <a:off x="1472038" y="5033751"/>
            <a:ext cx="6233429" cy="1683520"/>
          </a:xfrm>
          <a:prstGeom prst="rect">
            <a:avLst/>
          </a:prstGeom>
        </p:spPr>
      </p:pic>
      <p:pic>
        <p:nvPicPr>
          <p:cNvPr id="9" name="Picture 8"/>
          <p:cNvPicPr>
            <a:picLocks noChangeAspect="1"/>
          </p:cNvPicPr>
          <p:nvPr/>
        </p:nvPicPr>
        <p:blipFill>
          <a:blip r:embed="rId10"/>
          <a:stretch>
            <a:fillRect/>
          </a:stretch>
        </p:blipFill>
        <p:spPr>
          <a:xfrm rot="20172462">
            <a:off x="310833" y="2736628"/>
            <a:ext cx="2545707" cy="1784532"/>
          </a:xfrm>
          <a:prstGeom prst="rect">
            <a:avLst/>
          </a:prstGeom>
        </p:spPr>
      </p:pic>
      <p:pic>
        <p:nvPicPr>
          <p:cNvPr id="11" name="Picture 10"/>
          <p:cNvPicPr>
            <a:picLocks noChangeAspect="1"/>
          </p:cNvPicPr>
          <p:nvPr/>
        </p:nvPicPr>
        <p:blipFill>
          <a:blip r:embed="rId11"/>
          <a:stretch>
            <a:fillRect/>
          </a:stretch>
        </p:blipFill>
        <p:spPr>
          <a:xfrm rot="1268973">
            <a:off x="6456390" y="2805145"/>
            <a:ext cx="2388900" cy="1717825"/>
          </a:xfrm>
          <a:prstGeom prst="rect">
            <a:avLst/>
          </a:prstGeom>
        </p:spPr>
      </p:pic>
    </p:spTree>
    <p:extLst>
      <p:ext uri="{BB962C8B-B14F-4D97-AF65-F5344CB8AC3E}">
        <p14:creationId xmlns:p14="http://schemas.microsoft.com/office/powerpoint/2010/main" val="26483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barn(inVertical)">
                                      <p:cBhvr>
                                        <p:cTn id="15" dur="500"/>
                                        <p:tgtEl>
                                          <p:spTgt spid="3">
                                            <p:bg/>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2" presetClass="entr" presetSubtype="9"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0-#ppt_h/2"/>
                                          </p:val>
                                        </p:tav>
                                        <p:tav tm="100000">
                                          <p:val>
                                            <p:strVal val="#ppt_y"/>
                                          </p:val>
                                        </p:tav>
                                      </p:tavLst>
                                    </p:anim>
                                  </p:childTnLst>
                                </p:cTn>
                              </p:par>
                              <p:par>
                                <p:cTn id="28" presetID="2" presetClass="entr" presetSubtype="9"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7544" y="116632"/>
            <a:ext cx="8291264" cy="936104"/>
          </a:xfrm>
        </p:spPr>
        <p:style>
          <a:lnRef idx="0">
            <a:schemeClr val="accent1"/>
          </a:lnRef>
          <a:fillRef idx="3">
            <a:schemeClr val="accent1"/>
          </a:fillRef>
          <a:effectRef idx="3">
            <a:schemeClr val="accent1"/>
          </a:effectRef>
          <a:fontRef idx="minor">
            <a:schemeClr val="lt1"/>
          </a:fontRef>
        </p:style>
        <p:txBody>
          <a:bodyPr/>
          <a:lstStyle/>
          <a:p>
            <a:r>
              <a:rPr lang="en-US" dirty="0" smtClean="0">
                <a:latin typeface="Comic Sans MS" panose="030F0702030302020204" pitchFamily="66" charset="0"/>
              </a:rPr>
              <a:t>Message du jour…</a:t>
            </a:r>
            <a:endParaRPr lang="en-US" dirty="0">
              <a:latin typeface="Comic Sans MS" panose="030F0702030302020204" pitchFamily="66" charset="0"/>
            </a:endParaRPr>
          </a:p>
        </p:txBody>
      </p:sp>
      <p:sp>
        <p:nvSpPr>
          <p:cNvPr id="3" name="Content Placeholder 2"/>
          <p:cNvSpPr>
            <a:spLocks noGrp="1"/>
          </p:cNvSpPr>
          <p:nvPr>
            <p:ph idx="1"/>
            <p:custDataLst>
              <p:tags r:id="rId2"/>
            </p:custDataLst>
          </p:nvPr>
        </p:nvSpPr>
        <p:spPr>
          <a:xfrm>
            <a:off x="457200" y="1196752"/>
            <a:ext cx="8291264" cy="5328592"/>
          </a:xfrm>
        </p:spPr>
        <p:style>
          <a:lnRef idx="0">
            <a:schemeClr val="accent4"/>
          </a:lnRef>
          <a:fillRef idx="3">
            <a:schemeClr val="accent4"/>
          </a:fillRef>
          <a:effectRef idx="3">
            <a:schemeClr val="accent4"/>
          </a:effectRef>
          <a:fontRef idx="minor">
            <a:schemeClr val="lt1"/>
          </a:fontRef>
        </p:style>
        <p:txBody>
          <a:bodyPr>
            <a:noAutofit/>
          </a:bodyPr>
          <a:lstStyle/>
          <a:p>
            <a:pPr marL="0" indent="0">
              <a:lnSpc>
                <a:spcPct val="107000"/>
              </a:lnSpc>
              <a:spcAft>
                <a:spcPts val="800"/>
              </a:spcAft>
              <a:buNone/>
            </a:pPr>
            <a:r>
              <a:rPr lang="fr-CA" sz="2000" dirty="0" smtClean="0">
                <a:latin typeface="Comic Sans MS" panose="030F0702030302020204" pitchFamily="66" charset="0"/>
                <a:ea typeface="Calibri" panose="020F0502020204030204" pitchFamily="34" charset="0"/>
                <a:cs typeface="Times New Roman" panose="02020603050405020304" pitchFamily="18" charset="0"/>
              </a:rPr>
              <a:t>Bonjour à tous!</a:t>
            </a:r>
          </a:p>
          <a:p>
            <a:pPr marL="0" indent="0">
              <a:lnSpc>
                <a:spcPct val="107000"/>
              </a:lnSpc>
              <a:spcAft>
                <a:spcPts val="800"/>
              </a:spcAft>
              <a:buNone/>
            </a:pPr>
            <a:r>
              <a:rPr lang="fr-CA" sz="2000" dirty="0" smtClean="0">
                <a:latin typeface="Comic Sans MS" panose="030F0702030302020204" pitchFamily="66" charset="0"/>
                <a:ea typeface="Calibri" panose="020F0502020204030204" pitchFamily="34" charset="0"/>
                <a:cs typeface="Times New Roman" panose="02020603050405020304" pitchFamily="18" charset="0"/>
              </a:rPr>
              <a:t>	</a:t>
            </a:r>
            <a:r>
              <a:rPr lang="fr-FR" sz="2000" dirty="0">
                <a:latin typeface="Comic Sans MS" panose="030F0702030302020204" pitchFamily="66" charset="0"/>
                <a:ea typeface="Calibri" panose="020F0502020204030204" pitchFamily="34" charset="0"/>
                <a:cs typeface="Times New Roman" panose="02020603050405020304" pitchFamily="18" charset="0"/>
              </a:rPr>
              <a:t>Vous vous souvenez qu’en 6e année vous avez parlé des différentes cultures au Canada? J’aime apprendre de nouvelles choses sur ce mélange de cultures dans notre pays! Je me demande souvent comment tout cela a commencé… </a:t>
            </a:r>
          </a:p>
          <a:p>
            <a:pPr marL="0" indent="0">
              <a:lnSpc>
                <a:spcPct val="107000"/>
              </a:lnSpc>
              <a:spcAft>
                <a:spcPts val="800"/>
              </a:spcAft>
              <a:buNone/>
            </a:pPr>
            <a:r>
              <a:rPr lang="fr-FR" sz="2000" dirty="0">
                <a:latin typeface="Comic Sans MS" panose="030F0702030302020204" pitchFamily="66" charset="0"/>
                <a:ea typeface="Calibri" panose="020F0502020204030204" pitchFamily="34" charset="0"/>
                <a:cs typeface="Times New Roman" panose="02020603050405020304" pitchFamily="18" charset="0"/>
              </a:rPr>
              <a:t>	Aujourd’hui, nous allons commencer à regarder ce qui est arrivé tout au début, au 19e siècle, avec l’arrivée des immigrants d’Europe. D’où venaient-ils exactement? Qu’est-ce qu’ils cherchaient? Comment est-ce que les groupes se sont divisés? </a:t>
            </a:r>
          </a:p>
          <a:p>
            <a:pPr marL="0" indent="0">
              <a:lnSpc>
                <a:spcPct val="107000"/>
              </a:lnSpc>
              <a:spcAft>
                <a:spcPts val="800"/>
              </a:spcAft>
              <a:buNone/>
            </a:pPr>
            <a:r>
              <a:rPr lang="fr-FR" sz="2000" dirty="0">
                <a:latin typeface="Comic Sans MS" panose="030F0702030302020204" pitchFamily="66" charset="0"/>
                <a:ea typeface="Calibri" panose="020F0502020204030204" pitchFamily="34" charset="0"/>
                <a:cs typeface="Times New Roman" panose="02020603050405020304" pitchFamily="18" charset="0"/>
              </a:rPr>
              <a:t>	Partons à la découverte et cherchons des réponses à nos questions!</a:t>
            </a:r>
          </a:p>
          <a:p>
            <a:pPr marL="0" indent="0">
              <a:lnSpc>
                <a:spcPct val="107000"/>
              </a:lnSpc>
              <a:spcAft>
                <a:spcPts val="800"/>
              </a:spcAft>
              <a:buNone/>
            </a:pPr>
            <a:r>
              <a:rPr lang="fr-FR" sz="2000" dirty="0" smtClean="0">
                <a:latin typeface="Comic Sans MS" panose="030F0702030302020204" pitchFamily="66" charset="0"/>
              </a:rPr>
              <a:t>						Bonne journée!</a:t>
            </a:r>
            <a:endParaRPr lang="fr-FR" sz="2000" dirty="0">
              <a:latin typeface="Comic Sans MS" panose="030F0702030302020204" pitchFamily="66" charset="0"/>
            </a:endParaRPr>
          </a:p>
        </p:txBody>
      </p:sp>
    </p:spTree>
    <p:extLst>
      <p:ext uri="{BB962C8B-B14F-4D97-AF65-F5344CB8AC3E}">
        <p14:creationId xmlns:p14="http://schemas.microsoft.com/office/powerpoint/2010/main" val="231667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heel(1)">
                                      <p:cBhvr>
                                        <p:cTn id="13" dur="2000"/>
                                        <p:tgtEl>
                                          <p:spTgt spid="3">
                                            <p:bg/>
                                          </p:spTgt>
                                        </p:tgtEl>
                                      </p:cBhvr>
                                    </p:animEffect>
                                  </p:childTnLst>
                                </p:cTn>
                              </p:par>
                            </p:childTnLst>
                          </p:cTn>
                        </p:par>
                        <p:par>
                          <p:cTn id="14" fill="hold">
                            <p:stCondLst>
                              <p:cond delay="3000"/>
                            </p:stCondLst>
                            <p:childTnLst>
                              <p:par>
                                <p:cTn id="15" presetID="21" presetClass="entr" presetSubtype="1"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par>
                          <p:cTn id="18" fill="hold">
                            <p:stCondLst>
                              <p:cond delay="5000"/>
                            </p:stCondLst>
                            <p:childTnLst>
                              <p:par>
                                <p:cTn id="19" presetID="21" presetClass="entr" presetSubtype="1"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heel(1)">
                                      <p:cBhvr>
                                        <p:cTn id="21" dur="2000"/>
                                        <p:tgtEl>
                                          <p:spTgt spid="3">
                                            <p:txEl>
                                              <p:pRg st="1" end="1"/>
                                            </p:txEl>
                                          </p:spTgt>
                                        </p:tgtEl>
                                      </p:cBhvr>
                                    </p:animEffect>
                                  </p:childTnLst>
                                </p:cTn>
                              </p:par>
                            </p:childTnLst>
                          </p:cTn>
                        </p:par>
                        <p:par>
                          <p:cTn id="22" fill="hold">
                            <p:stCondLst>
                              <p:cond delay="7000"/>
                            </p:stCondLst>
                            <p:childTnLst>
                              <p:par>
                                <p:cTn id="23" presetID="21" presetClass="entr" presetSubtype="1"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heel(1)">
                                      <p:cBhvr>
                                        <p:cTn id="25" dur="2000"/>
                                        <p:tgtEl>
                                          <p:spTgt spid="3">
                                            <p:txEl>
                                              <p:pRg st="2" end="2"/>
                                            </p:txEl>
                                          </p:spTgt>
                                        </p:tgtEl>
                                      </p:cBhvr>
                                    </p:animEffect>
                                  </p:childTnLst>
                                </p:cTn>
                              </p:par>
                            </p:childTnLst>
                          </p:cTn>
                        </p:par>
                        <p:par>
                          <p:cTn id="26" fill="hold">
                            <p:stCondLst>
                              <p:cond delay="9000"/>
                            </p:stCondLst>
                            <p:childTnLst>
                              <p:par>
                                <p:cTn id="27" presetID="21" presetClass="entr" presetSubtype="1"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heel(1)">
                                      <p:cBhvr>
                                        <p:cTn id="29" dur="2000"/>
                                        <p:tgtEl>
                                          <p:spTgt spid="3">
                                            <p:txEl>
                                              <p:pRg st="3" end="3"/>
                                            </p:txEl>
                                          </p:spTgt>
                                        </p:tgtEl>
                                      </p:cBhvr>
                                    </p:animEffect>
                                  </p:childTnLst>
                                </p:cTn>
                              </p:par>
                            </p:childTnLst>
                          </p:cTn>
                        </p:par>
                        <p:par>
                          <p:cTn id="30" fill="hold">
                            <p:stCondLst>
                              <p:cond delay="11000"/>
                            </p:stCondLst>
                            <p:childTnLst>
                              <p:par>
                                <p:cTn id="31" presetID="21" presetClass="entr" presetSubtype="1"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heel(1)">
                                      <p:cBhvr>
                                        <p:cTn id="3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custDataLst>
              <p:tags r:id="rId1"/>
            </p:custDataLst>
          </p:nvPr>
        </p:nvSpPr>
        <p:spPr>
          <a:xfrm>
            <a:off x="400859" y="92076"/>
            <a:ext cx="8291264" cy="384596"/>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Comic Sans MS" panose="030F0702030302020204" pitchFamily="66" charset="0"/>
              </a:rPr>
              <a:t>La </a:t>
            </a:r>
            <a:r>
              <a:rPr lang="en-US" dirty="0" err="1" smtClean="0">
                <a:latin typeface="Comic Sans MS" panose="030F0702030302020204" pitchFamily="66" charset="0"/>
              </a:rPr>
              <a:t>mise</a:t>
            </a:r>
            <a:r>
              <a:rPr lang="en-US" dirty="0" smtClean="0">
                <a:latin typeface="Comic Sans MS" panose="030F0702030302020204" pitchFamily="66" charset="0"/>
              </a:rPr>
              <a:t> </a:t>
            </a:r>
            <a:r>
              <a:rPr lang="en-US" dirty="0" err="1" smtClean="0">
                <a:latin typeface="Comic Sans MS" panose="030F0702030302020204" pitchFamily="66" charset="0"/>
              </a:rPr>
              <a:t>en</a:t>
            </a:r>
            <a:r>
              <a:rPr lang="en-US" dirty="0" smtClean="0">
                <a:latin typeface="Comic Sans MS" panose="030F0702030302020204" pitchFamily="66" charset="0"/>
              </a:rPr>
              <a:t> situation</a:t>
            </a:r>
            <a:endParaRPr lang="en-US" dirty="0">
              <a:latin typeface="Comic Sans MS" panose="030F0702030302020204" pitchFamily="66"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6672"/>
            <a:ext cx="9144000" cy="6381328"/>
          </a:xfrm>
          <a:prstGeom prst="rect">
            <a:avLst/>
          </a:prstGeom>
        </p:spPr>
      </p:pic>
    </p:spTree>
    <p:extLst>
      <p:ext uri="{BB962C8B-B14F-4D97-AF65-F5344CB8AC3E}">
        <p14:creationId xmlns:p14="http://schemas.microsoft.com/office/powerpoint/2010/main" val="334586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plus(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915816" y="2420888"/>
            <a:ext cx="5991225" cy="4286250"/>
          </a:xfrm>
          <a:prstGeom prst="rect">
            <a:avLst/>
          </a:prstGeom>
        </p:spPr>
      </p:pic>
      <p:sp>
        <p:nvSpPr>
          <p:cNvPr id="2" name="Title 1"/>
          <p:cNvSpPr>
            <a:spLocks noGrp="1"/>
          </p:cNvSpPr>
          <p:nvPr>
            <p:ph type="title"/>
          </p:nvPr>
        </p:nvSpPr>
        <p:spPr>
          <a:xfrm>
            <a:off x="457200" y="274638"/>
            <a:ext cx="8229600" cy="562074"/>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err="1" smtClean="0">
                <a:latin typeface="Comic Sans MS" panose="030F0702030302020204" pitchFamily="66" charset="0"/>
              </a:rPr>
              <a:t>Mise</a:t>
            </a:r>
            <a:r>
              <a:rPr lang="en-US" dirty="0" smtClean="0">
                <a:latin typeface="Comic Sans MS" panose="030F0702030302020204" pitchFamily="66" charset="0"/>
              </a:rPr>
              <a:t> </a:t>
            </a:r>
            <a:r>
              <a:rPr lang="en-US" dirty="0" err="1" smtClean="0">
                <a:latin typeface="Comic Sans MS" panose="030F0702030302020204" pitchFamily="66" charset="0"/>
              </a:rPr>
              <a:t>en</a:t>
            </a:r>
            <a:r>
              <a:rPr lang="en-US" dirty="0" smtClean="0">
                <a:latin typeface="Comic Sans MS" panose="030F0702030302020204" pitchFamily="66" charset="0"/>
              </a:rPr>
              <a:t> situation</a:t>
            </a:r>
            <a:endParaRPr lang="en-GB" dirty="0">
              <a:latin typeface="Comic Sans MS" panose="030F0702030302020204" pitchFamily="66" charset="0"/>
            </a:endParaRPr>
          </a:p>
        </p:txBody>
      </p:sp>
      <p:pic>
        <p:nvPicPr>
          <p:cNvPr id="8" name="Picture 7"/>
          <p:cNvPicPr>
            <a:picLocks noChangeAspect="1"/>
          </p:cNvPicPr>
          <p:nvPr/>
        </p:nvPicPr>
        <p:blipFill>
          <a:blip r:embed="rId4"/>
          <a:stretch>
            <a:fillRect/>
          </a:stretch>
        </p:blipFill>
        <p:spPr>
          <a:xfrm>
            <a:off x="459271" y="1052736"/>
            <a:ext cx="3667125" cy="2571750"/>
          </a:xfrm>
          <a:prstGeom prst="rect">
            <a:avLst/>
          </a:prstGeom>
        </p:spPr>
      </p:pic>
      <p:sp>
        <p:nvSpPr>
          <p:cNvPr id="11" name="TextBox 10"/>
          <p:cNvSpPr txBox="1"/>
          <p:nvPr/>
        </p:nvSpPr>
        <p:spPr>
          <a:xfrm>
            <a:off x="3848144" y="1259468"/>
            <a:ext cx="3456384"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smtClean="0"/>
              <a:t>Les </a:t>
            </a:r>
            <a:r>
              <a:rPr lang="en-US" dirty="0" err="1" smtClean="0"/>
              <a:t>Acadiens</a:t>
            </a:r>
            <a:endParaRPr lang="en-GB" dirty="0"/>
          </a:p>
        </p:txBody>
      </p:sp>
      <p:sp>
        <p:nvSpPr>
          <p:cNvPr id="12" name="TextBox 11"/>
          <p:cNvSpPr txBox="1"/>
          <p:nvPr/>
        </p:nvSpPr>
        <p:spPr>
          <a:xfrm>
            <a:off x="0" y="6337806"/>
            <a:ext cx="3775903"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smtClean="0"/>
              <a:t>La population Française du Canada-Est</a:t>
            </a:r>
            <a:endParaRPr lang="en-GB" dirty="0"/>
          </a:p>
        </p:txBody>
      </p:sp>
    </p:spTree>
    <p:extLst>
      <p:ext uri="{BB962C8B-B14F-4D97-AF65-F5344CB8AC3E}">
        <p14:creationId xmlns:p14="http://schemas.microsoft.com/office/powerpoint/2010/main" val="80247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par>
                          <p:cTn id="14" fill="hold">
                            <p:stCondLst>
                              <p:cond delay="3000"/>
                            </p:stCondLst>
                            <p:childTnLst>
                              <p:par>
                                <p:cTn id="15" presetID="6"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562074"/>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err="1" smtClean="0">
                <a:latin typeface="Comic Sans MS" panose="030F0702030302020204" pitchFamily="66" charset="0"/>
              </a:rPr>
              <a:t>Mise</a:t>
            </a:r>
            <a:r>
              <a:rPr lang="en-US" dirty="0" smtClean="0">
                <a:latin typeface="Comic Sans MS" panose="030F0702030302020204" pitchFamily="66" charset="0"/>
              </a:rPr>
              <a:t> </a:t>
            </a:r>
            <a:r>
              <a:rPr lang="en-US" dirty="0" err="1" smtClean="0">
                <a:latin typeface="Comic Sans MS" panose="030F0702030302020204" pitchFamily="66" charset="0"/>
              </a:rPr>
              <a:t>en</a:t>
            </a:r>
            <a:r>
              <a:rPr lang="en-US" dirty="0" smtClean="0">
                <a:latin typeface="Comic Sans MS" panose="030F0702030302020204" pitchFamily="66" charset="0"/>
              </a:rPr>
              <a:t> situation</a:t>
            </a:r>
            <a:endParaRPr lang="en-GB" dirty="0">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611560" y="980728"/>
            <a:ext cx="3419619" cy="3936343"/>
          </a:xfrm>
          <a:prstGeom prst="rect">
            <a:avLst/>
          </a:prstGeom>
        </p:spPr>
      </p:pic>
      <p:pic>
        <p:nvPicPr>
          <p:cNvPr id="6" name="Picture 5"/>
          <p:cNvPicPr>
            <a:picLocks noChangeAspect="1"/>
          </p:cNvPicPr>
          <p:nvPr/>
        </p:nvPicPr>
        <p:blipFill>
          <a:blip r:embed="rId4"/>
          <a:stretch>
            <a:fillRect/>
          </a:stretch>
        </p:blipFill>
        <p:spPr>
          <a:xfrm>
            <a:off x="4283968" y="3267358"/>
            <a:ext cx="4536504" cy="3259024"/>
          </a:xfrm>
          <a:prstGeom prst="rect">
            <a:avLst/>
          </a:prstGeom>
        </p:spPr>
      </p:pic>
      <p:sp>
        <p:nvSpPr>
          <p:cNvPr id="7" name="TextBox 6"/>
          <p:cNvSpPr txBox="1"/>
          <p:nvPr/>
        </p:nvSpPr>
        <p:spPr>
          <a:xfrm>
            <a:off x="3635896" y="1340768"/>
            <a:ext cx="3456384"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err="1" smtClean="0"/>
              <a:t>L’élite</a:t>
            </a:r>
            <a:endParaRPr lang="en-US" dirty="0" smtClean="0"/>
          </a:p>
        </p:txBody>
      </p:sp>
      <p:sp>
        <p:nvSpPr>
          <p:cNvPr id="8" name="TextBox 7"/>
          <p:cNvSpPr txBox="1"/>
          <p:nvPr/>
        </p:nvSpPr>
        <p:spPr>
          <a:xfrm>
            <a:off x="1691680" y="6087098"/>
            <a:ext cx="3456384"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smtClean="0"/>
              <a:t>Les </a:t>
            </a:r>
            <a:r>
              <a:rPr lang="en-US" dirty="0" err="1" smtClean="0"/>
              <a:t>Irlandais</a:t>
            </a:r>
            <a:endParaRPr lang="en-GB" dirty="0"/>
          </a:p>
        </p:txBody>
      </p:sp>
    </p:spTree>
    <p:extLst>
      <p:ext uri="{BB962C8B-B14F-4D97-AF65-F5344CB8AC3E}">
        <p14:creationId xmlns:p14="http://schemas.microsoft.com/office/powerpoint/2010/main" val="254977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3000"/>
                            </p:stCondLst>
                            <p:childTnLst>
                              <p:par>
                                <p:cTn id="17" presetID="45"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amond(in)">
                                      <p:cBhvr>
                                        <p:cTn id="26" dur="2000"/>
                                        <p:tgtEl>
                                          <p:spTgt spid="6"/>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amond(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562074"/>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err="1" smtClean="0">
                <a:latin typeface="Comic Sans MS" panose="030F0702030302020204" pitchFamily="66" charset="0"/>
              </a:rPr>
              <a:t>Mise</a:t>
            </a:r>
            <a:r>
              <a:rPr lang="en-US" dirty="0" smtClean="0">
                <a:latin typeface="Comic Sans MS" panose="030F0702030302020204" pitchFamily="66" charset="0"/>
              </a:rPr>
              <a:t> </a:t>
            </a:r>
            <a:r>
              <a:rPr lang="en-US" dirty="0" err="1" smtClean="0">
                <a:latin typeface="Comic Sans MS" panose="030F0702030302020204" pitchFamily="66" charset="0"/>
              </a:rPr>
              <a:t>en</a:t>
            </a:r>
            <a:r>
              <a:rPr lang="en-US" dirty="0" smtClean="0">
                <a:latin typeface="Comic Sans MS" panose="030F0702030302020204" pitchFamily="66" charset="0"/>
              </a:rPr>
              <a:t> situation</a:t>
            </a:r>
            <a:endParaRPr lang="en-GB" dirty="0">
              <a:latin typeface="Comic Sans MS" panose="030F0702030302020204" pitchFamily="66" charset="0"/>
            </a:endParaRPr>
          </a:p>
        </p:txBody>
      </p:sp>
      <p:pic>
        <p:nvPicPr>
          <p:cNvPr id="7" name="Picture 6"/>
          <p:cNvPicPr>
            <a:picLocks noChangeAspect="1"/>
          </p:cNvPicPr>
          <p:nvPr/>
        </p:nvPicPr>
        <p:blipFill>
          <a:blip r:embed="rId3"/>
          <a:stretch>
            <a:fillRect/>
          </a:stretch>
        </p:blipFill>
        <p:spPr>
          <a:xfrm>
            <a:off x="179512" y="1071316"/>
            <a:ext cx="5620350" cy="3879144"/>
          </a:xfrm>
          <a:prstGeom prst="rect">
            <a:avLst/>
          </a:prstGeom>
        </p:spPr>
      </p:pic>
      <p:pic>
        <p:nvPicPr>
          <p:cNvPr id="8" name="Picture 7"/>
          <p:cNvPicPr>
            <a:picLocks noChangeAspect="1"/>
          </p:cNvPicPr>
          <p:nvPr/>
        </p:nvPicPr>
        <p:blipFill>
          <a:blip r:embed="rId4"/>
          <a:stretch>
            <a:fillRect/>
          </a:stretch>
        </p:blipFill>
        <p:spPr>
          <a:xfrm>
            <a:off x="4911987" y="3990740"/>
            <a:ext cx="4232013" cy="2805220"/>
          </a:xfrm>
          <a:prstGeom prst="rect">
            <a:avLst/>
          </a:prstGeom>
        </p:spPr>
      </p:pic>
      <p:sp>
        <p:nvSpPr>
          <p:cNvPr id="9" name="TextBox 8"/>
          <p:cNvSpPr txBox="1"/>
          <p:nvPr/>
        </p:nvSpPr>
        <p:spPr>
          <a:xfrm>
            <a:off x="4953422" y="1279602"/>
            <a:ext cx="3456384"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smtClean="0"/>
              <a:t>Les colons noirs</a:t>
            </a:r>
            <a:endParaRPr lang="en-GB" dirty="0"/>
          </a:p>
        </p:txBody>
      </p:sp>
      <p:sp>
        <p:nvSpPr>
          <p:cNvPr id="10" name="TextBox 9"/>
          <p:cNvSpPr txBox="1"/>
          <p:nvPr/>
        </p:nvSpPr>
        <p:spPr>
          <a:xfrm>
            <a:off x="1763688" y="6143713"/>
            <a:ext cx="3651309"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smtClean="0"/>
              <a:t>Les </a:t>
            </a:r>
            <a:r>
              <a:rPr lang="en-US" dirty="0" err="1" smtClean="0"/>
              <a:t>Autochtones</a:t>
            </a:r>
            <a:r>
              <a:rPr lang="en-US" dirty="0" smtClean="0"/>
              <a:t> (Premières Nations)</a:t>
            </a:r>
            <a:endParaRPr lang="en-GB" dirty="0"/>
          </a:p>
        </p:txBody>
      </p:sp>
    </p:spTree>
    <p:extLst>
      <p:ext uri="{BB962C8B-B14F-4D97-AF65-F5344CB8AC3E}">
        <p14:creationId xmlns:p14="http://schemas.microsoft.com/office/powerpoint/2010/main" val="77947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par>
                          <p:cTn id="27" fill="hold">
                            <p:stCondLst>
                              <p:cond delay="3000"/>
                            </p:stCondLst>
                            <p:childTnLst>
                              <p:par>
                                <p:cTn id="28" presetID="26"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1" presetClass="entr" presetSubtype="8"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heel(8)">
                                      <p:cBhvr>
                                        <p:cTn id="48" dur="2000"/>
                                        <p:tgtEl>
                                          <p:spTgt spid="8"/>
                                        </p:tgtEl>
                                      </p:cBhvr>
                                    </p:animEffect>
                                  </p:childTnLst>
                                </p:cTn>
                              </p:par>
                            </p:childTnLst>
                          </p:cTn>
                        </p:par>
                        <p:par>
                          <p:cTn id="49" fill="hold">
                            <p:stCondLst>
                              <p:cond delay="2000"/>
                            </p:stCondLst>
                            <p:childTnLst>
                              <p:par>
                                <p:cTn id="50" presetID="21"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heel(8)">
                                      <p:cBhvr>
                                        <p:cTn id="5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custDataLst>
              <p:tags r:id="rId1"/>
            </p:custDataLst>
          </p:nvPr>
        </p:nvSpPr>
        <p:spPr>
          <a:xfrm>
            <a:off x="426368" y="209375"/>
            <a:ext cx="8291264" cy="787828"/>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Comic Sans MS" panose="030F0702030302020204" pitchFamily="66" charset="0"/>
              </a:rPr>
              <a:t>La lecture</a:t>
            </a:r>
            <a:endParaRPr lang="en-US" dirty="0">
              <a:latin typeface="Comic Sans MS" panose="030F0702030302020204" pitchFamily="66"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7433928"/>
              </p:ext>
            </p:extLst>
          </p:nvPr>
        </p:nvGraphicFramePr>
        <p:xfrm>
          <a:off x="426368" y="1196751"/>
          <a:ext cx="8291264" cy="5550685"/>
        </p:xfrm>
        <a:graphic>
          <a:graphicData uri="http://schemas.openxmlformats.org/drawingml/2006/table">
            <a:tbl>
              <a:tblPr firstRow="1" firstCol="1" bandRow="1">
                <a:tableStyleId>{69C7853C-536D-4A76-A0AE-DD22124D55A5}</a:tableStyleId>
              </a:tblPr>
              <a:tblGrid>
                <a:gridCol w="4145632"/>
                <a:gridCol w="4145632"/>
              </a:tblGrid>
              <a:tr h="1683160">
                <a:tc>
                  <a:txBody>
                    <a:bodyPr/>
                    <a:lstStyle/>
                    <a:p>
                      <a:pPr>
                        <a:lnSpc>
                          <a:spcPct val="107000"/>
                        </a:lnSpc>
                        <a:spcAft>
                          <a:spcPts val="0"/>
                        </a:spcAft>
                      </a:pPr>
                      <a:r>
                        <a:rPr lang="fr-CA" sz="1350" dirty="0">
                          <a:effectLst/>
                        </a:rPr>
                        <a:t>Dans une société, ce groupe d’immigrants représente la classe sociale qui détient le plus de pouvoir politique, économique et social par rapport à la majorité de la population. Ce groupe était composé de familles d’origine britannique qui habitaient dans les colonies depuis plusieurs générations. Certaines de ces familles sont devenues riches parce qu’elles avaient acquis de grandes terres gratuitement. </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4607" marR="44607" marT="0" marB="0"/>
                </a:tc>
                <a:tc>
                  <a:txBody>
                    <a:bodyPr/>
                    <a:lstStyle/>
                    <a:p>
                      <a:pPr>
                        <a:lnSpc>
                          <a:spcPct val="107000"/>
                        </a:lnSpc>
                        <a:spcAft>
                          <a:spcPts val="0"/>
                        </a:spcAft>
                      </a:pPr>
                      <a:r>
                        <a:rPr lang="fr-CA" sz="1350">
                          <a:effectLst/>
                        </a:rPr>
                        <a:t>Plusieurs familles vivaient dans le Canada-Est depuis l’arrivée au cours du 17</a:t>
                      </a:r>
                      <a:r>
                        <a:rPr lang="fr-CA" sz="1350" baseline="30000">
                          <a:effectLst/>
                        </a:rPr>
                        <a:t>e</a:t>
                      </a:r>
                      <a:r>
                        <a:rPr lang="fr-CA" sz="1350">
                          <a:effectLst/>
                        </a:rPr>
                        <a:t> siècle. La plupart des gens étaient ce qu’on appelle des habitants, ce qui veut dire qu’ils étaient des fermiers qui vivaient dans les régions rurales. Quand la Grande-Bretagne a pris possession de cette région, ce groupe d’immigrants a pu conserver leur langue, leurs coutumes et pratiquer leur religion.</a:t>
                      </a:r>
                      <a:endParaRPr lang="en-GB" sz="1350">
                        <a:effectLst/>
                        <a:latin typeface="Calibri" panose="020F0502020204030204" pitchFamily="34" charset="0"/>
                        <a:ea typeface="Calibri" panose="020F0502020204030204" pitchFamily="34" charset="0"/>
                        <a:cs typeface="Times New Roman" panose="02020603050405020304" pitchFamily="18" charset="0"/>
                      </a:endParaRPr>
                    </a:p>
                  </a:txBody>
                  <a:tcPr marL="44607" marR="44607" marT="0" marB="0"/>
                </a:tc>
              </a:tr>
              <a:tr h="1683160">
                <a:tc>
                  <a:txBody>
                    <a:bodyPr/>
                    <a:lstStyle/>
                    <a:p>
                      <a:pPr>
                        <a:lnSpc>
                          <a:spcPct val="107000"/>
                        </a:lnSpc>
                        <a:spcAft>
                          <a:spcPts val="0"/>
                        </a:spcAft>
                      </a:pPr>
                      <a:r>
                        <a:rPr lang="fr-CA" sz="1350" dirty="0">
                          <a:effectLst/>
                        </a:rPr>
                        <a:t>Plusieurs personnes de ce groupe ont choisi d’immigrer en Amérique du Nord britannique parce qu’ils croyaient avoir plus de chance d’échapper à l’esclavage. La plupart d’entre eux se sont établis dans les colonies de la Nouvelle-Écosse et du Nouveau-Brunswick. Ils étaient victimes de discrimination partout où ils vivaient, même en Amérique du Nord britannique.</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4607" marR="44607" marT="0" marB="0"/>
                </a:tc>
                <a:tc>
                  <a:txBody>
                    <a:bodyPr/>
                    <a:lstStyle/>
                    <a:p>
                      <a:pPr>
                        <a:lnSpc>
                          <a:spcPct val="107000"/>
                        </a:lnSpc>
                        <a:spcAft>
                          <a:spcPts val="0"/>
                        </a:spcAft>
                      </a:pPr>
                      <a:r>
                        <a:rPr lang="fr-CA" sz="1350">
                          <a:effectLst/>
                        </a:rPr>
                        <a:t>Ce groupe traversait une crise économique dans leur pays d’origine. Ils n’avaient pas la vie facile et ont fait face à beaucoup de discrimination de la part des Anglais. Malgré le fait qu’ils partagent la même langue que les Anglais, l’origine de cette discrimination venait principalement du fait que ce groupe était surtout catholique alors que les Anglais étaient protestants. </a:t>
                      </a:r>
                      <a:endParaRPr lang="en-GB" sz="1350">
                        <a:effectLst/>
                        <a:latin typeface="Calibri" panose="020F0502020204030204" pitchFamily="34" charset="0"/>
                        <a:ea typeface="Calibri" panose="020F0502020204030204" pitchFamily="34" charset="0"/>
                        <a:cs typeface="Times New Roman" panose="02020603050405020304" pitchFamily="18" charset="0"/>
                      </a:endParaRPr>
                    </a:p>
                  </a:txBody>
                  <a:tcPr marL="44607" marR="44607" marT="0" marB="0"/>
                </a:tc>
              </a:tr>
              <a:tr h="2106289">
                <a:tc>
                  <a:txBody>
                    <a:bodyPr/>
                    <a:lstStyle/>
                    <a:p>
                      <a:pPr>
                        <a:lnSpc>
                          <a:spcPct val="107000"/>
                        </a:lnSpc>
                        <a:spcAft>
                          <a:spcPts val="0"/>
                        </a:spcAft>
                      </a:pPr>
                      <a:r>
                        <a:rPr lang="fr-CA" sz="1350">
                          <a:effectLst/>
                        </a:rPr>
                        <a:t>Avec le temps, ce groupe, à qui appartenaient toutes ces terres, a perdu ses richesses et est devenu de plus en plus pauvre. Sa population est passée d’environ 500 000 personnes à 102 000. Cette chute considérable a été causée en grande partie par la maladie importée des immigrants d’Europe. Parfois, une communauté entière mourrait. </a:t>
                      </a:r>
                      <a:endParaRPr lang="en-GB" sz="1350">
                        <a:effectLst/>
                        <a:latin typeface="Calibri" panose="020F0502020204030204" pitchFamily="34" charset="0"/>
                        <a:ea typeface="Calibri" panose="020F0502020204030204" pitchFamily="34" charset="0"/>
                        <a:cs typeface="Times New Roman" panose="02020603050405020304" pitchFamily="18" charset="0"/>
                      </a:endParaRPr>
                    </a:p>
                  </a:txBody>
                  <a:tcPr marL="44607" marR="44607" marT="0" marB="0"/>
                </a:tc>
                <a:tc>
                  <a:txBody>
                    <a:bodyPr/>
                    <a:lstStyle/>
                    <a:p>
                      <a:pPr>
                        <a:lnSpc>
                          <a:spcPct val="107000"/>
                        </a:lnSpc>
                        <a:spcAft>
                          <a:spcPts val="0"/>
                        </a:spcAft>
                      </a:pPr>
                      <a:r>
                        <a:rPr lang="fr-CA" sz="1350" dirty="0">
                          <a:effectLst/>
                        </a:rPr>
                        <a:t>Ce groupe formait de grandes communautés françaises qui comprenaient des régions qui sont devenues l’Île-du-Prince-Édouard, la Nouvelle-Écosse et le Nouveau-Brunswick. Ces gens vivaient d’agriculture et de pêche. Le territoire de ce groupe a changé plusieurs fois jusqu’à ce qu’il tombe sous l’autorité britannique. Ainsi, en 1755, ce groupe a fait face à la déportation (Le Grand Dérangement). Plus tard, ce peuple a eu la permission de revenir en Amérique du Nord britannique.</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4607" marR="44607" marT="0" marB="0"/>
                </a:tc>
              </a:tr>
            </a:tbl>
          </a:graphicData>
        </a:graphic>
      </p:graphicFrame>
      <p:sp>
        <p:nvSpPr>
          <p:cNvPr id="6" name="Rounded Rectangle 5"/>
          <p:cNvSpPr/>
          <p:nvPr/>
        </p:nvSpPr>
        <p:spPr>
          <a:xfrm>
            <a:off x="426368" y="1196752"/>
            <a:ext cx="4073624"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GB" dirty="0"/>
          </a:p>
        </p:txBody>
      </p:sp>
      <p:sp>
        <p:nvSpPr>
          <p:cNvPr id="7" name="Rounded Rectangle 6"/>
          <p:cNvSpPr/>
          <p:nvPr/>
        </p:nvSpPr>
        <p:spPr>
          <a:xfrm>
            <a:off x="4499992" y="1196752"/>
            <a:ext cx="4217640" cy="17281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GB" dirty="0"/>
          </a:p>
        </p:txBody>
      </p:sp>
      <p:sp>
        <p:nvSpPr>
          <p:cNvPr id="8" name="Rounded Rectangle 7"/>
          <p:cNvSpPr/>
          <p:nvPr/>
        </p:nvSpPr>
        <p:spPr>
          <a:xfrm>
            <a:off x="426368" y="2924944"/>
            <a:ext cx="4073624" cy="165618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GB" dirty="0"/>
          </a:p>
        </p:txBody>
      </p:sp>
      <p:sp>
        <p:nvSpPr>
          <p:cNvPr id="9" name="Rounded Rectangle 8"/>
          <p:cNvSpPr/>
          <p:nvPr/>
        </p:nvSpPr>
        <p:spPr>
          <a:xfrm>
            <a:off x="4499992" y="2924944"/>
            <a:ext cx="4217640" cy="16561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GB" dirty="0"/>
          </a:p>
        </p:txBody>
      </p:sp>
      <p:sp>
        <p:nvSpPr>
          <p:cNvPr id="10" name="Rounded Rectangle 9"/>
          <p:cNvSpPr/>
          <p:nvPr/>
        </p:nvSpPr>
        <p:spPr>
          <a:xfrm>
            <a:off x="426368" y="4581128"/>
            <a:ext cx="4073624" cy="201622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endParaRPr lang="en-GB" dirty="0"/>
          </a:p>
        </p:txBody>
      </p:sp>
      <p:sp>
        <p:nvSpPr>
          <p:cNvPr id="11" name="Rounded Rectangle 10"/>
          <p:cNvSpPr/>
          <p:nvPr/>
        </p:nvSpPr>
        <p:spPr>
          <a:xfrm>
            <a:off x="4499992" y="4581128"/>
            <a:ext cx="4217640" cy="201622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endParaRPr lang="en-GB" dirty="0"/>
          </a:p>
        </p:txBody>
      </p:sp>
    </p:spTree>
    <p:extLst>
      <p:ext uri="{BB962C8B-B14F-4D97-AF65-F5344CB8AC3E}">
        <p14:creationId xmlns:p14="http://schemas.microsoft.com/office/powerpoint/2010/main" val="185912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 presetClass="exit" presetSubtype="3" fill="hold" grpId="0"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1+ppt_w/2"/>
                                          </p:val>
                                        </p:tav>
                                      </p:tavLst>
                                    </p:anim>
                                    <p:anim calcmode="lin" valueType="num">
                                      <p:cBhvr additive="base">
                                        <p:cTn id="29" dur="500"/>
                                        <p:tgtEl>
                                          <p:spTgt spid="6"/>
                                        </p:tgtEl>
                                        <p:attrNameLst>
                                          <p:attrName>ppt_y</p:attrName>
                                        </p:attrNameLst>
                                      </p:cBhvr>
                                      <p:tavLst>
                                        <p:tav tm="0">
                                          <p:val>
                                            <p:strVal val="ppt_y"/>
                                          </p:val>
                                        </p:tav>
                                        <p:tav tm="100000">
                                          <p:val>
                                            <p:strVal val="0-ppt_h/2"/>
                                          </p:val>
                                        </p:tav>
                                      </p:tavLst>
                                    </p:anim>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6" presetClass="exit" presetSubtype="0" fill="hold" grpId="0" nodeType="clickEffect">
                                  <p:stCondLst>
                                    <p:cond delay="0"/>
                                  </p:stCondLst>
                                  <p:childTnLst>
                                    <p:animEffect transition="out" filter="wipe(down)">
                                      <p:cBhvr>
                                        <p:cTn id="34" dur="180" accel="50000">
                                          <p:stCondLst>
                                            <p:cond delay="1820"/>
                                          </p:stCondLst>
                                        </p:cTn>
                                        <p:tgtEl>
                                          <p:spTgt spid="7"/>
                                        </p:tgtEl>
                                      </p:cBhvr>
                                    </p:animEffect>
                                    <p:anim calcmode="lin" valueType="num">
                                      <p:cBhvr>
                                        <p:cTn id="35"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36"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37"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1"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42" dur="26">
                                          <p:stCondLst>
                                            <p:cond delay="620"/>
                                          </p:stCondLst>
                                        </p:cTn>
                                        <p:tgtEl>
                                          <p:spTgt spid="7"/>
                                        </p:tgtEl>
                                      </p:cBhvr>
                                      <p:to x="100000" y="60000"/>
                                    </p:animScale>
                                    <p:animScale>
                                      <p:cBhvr>
                                        <p:cTn id="43" dur="166" decel="50000">
                                          <p:stCondLst>
                                            <p:cond delay="646"/>
                                          </p:stCondLst>
                                        </p:cTn>
                                        <p:tgtEl>
                                          <p:spTgt spid="7"/>
                                        </p:tgtEl>
                                      </p:cBhvr>
                                      <p:to x="100000" y="100000"/>
                                    </p:animScale>
                                    <p:animScale>
                                      <p:cBhvr>
                                        <p:cTn id="44" dur="26">
                                          <p:stCondLst>
                                            <p:cond delay="1312"/>
                                          </p:stCondLst>
                                        </p:cTn>
                                        <p:tgtEl>
                                          <p:spTgt spid="7"/>
                                        </p:tgtEl>
                                      </p:cBhvr>
                                      <p:to x="100000" y="80000"/>
                                    </p:animScale>
                                    <p:animScale>
                                      <p:cBhvr>
                                        <p:cTn id="45" dur="166" decel="50000">
                                          <p:stCondLst>
                                            <p:cond delay="1338"/>
                                          </p:stCondLst>
                                        </p:cTn>
                                        <p:tgtEl>
                                          <p:spTgt spid="7"/>
                                        </p:tgtEl>
                                      </p:cBhvr>
                                      <p:to x="100000" y="100000"/>
                                    </p:animScale>
                                    <p:animScale>
                                      <p:cBhvr>
                                        <p:cTn id="46" dur="26">
                                          <p:stCondLst>
                                            <p:cond delay="1642"/>
                                          </p:stCondLst>
                                        </p:cTn>
                                        <p:tgtEl>
                                          <p:spTgt spid="7"/>
                                        </p:tgtEl>
                                      </p:cBhvr>
                                      <p:to x="100000" y="90000"/>
                                    </p:animScale>
                                    <p:animScale>
                                      <p:cBhvr>
                                        <p:cTn id="47" dur="166" decel="50000">
                                          <p:stCondLst>
                                            <p:cond delay="1668"/>
                                          </p:stCondLst>
                                        </p:cTn>
                                        <p:tgtEl>
                                          <p:spTgt spid="7"/>
                                        </p:tgtEl>
                                      </p:cBhvr>
                                      <p:to x="100000" y="100000"/>
                                    </p:animScale>
                                    <p:animScale>
                                      <p:cBhvr>
                                        <p:cTn id="48" dur="26">
                                          <p:stCondLst>
                                            <p:cond delay="1808"/>
                                          </p:stCondLst>
                                        </p:cTn>
                                        <p:tgtEl>
                                          <p:spTgt spid="7"/>
                                        </p:tgtEl>
                                      </p:cBhvr>
                                      <p:to x="100000" y="95000"/>
                                    </p:animScale>
                                    <p:animScale>
                                      <p:cBhvr>
                                        <p:cTn id="49" dur="166" decel="50000">
                                          <p:stCondLst>
                                            <p:cond delay="1834"/>
                                          </p:stCondLst>
                                        </p:cTn>
                                        <p:tgtEl>
                                          <p:spTgt spid="7"/>
                                        </p:tgtEl>
                                      </p:cBhvr>
                                      <p:to x="100000" y="100000"/>
                                    </p:animScale>
                                    <p:set>
                                      <p:cBhvr>
                                        <p:cTn id="50" dur="1" fill="hold">
                                          <p:stCondLst>
                                            <p:cond delay="19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1" presetClass="exit" presetSubtype="0" fill="hold" grpId="0" nodeType="clickEffect">
                                  <p:stCondLst>
                                    <p:cond delay="0"/>
                                  </p:stCondLst>
                                  <p:childTnLst>
                                    <p:anim calcmode="lin" valueType="num">
                                      <p:cBhvr>
                                        <p:cTn id="54" dur="1000"/>
                                        <p:tgtEl>
                                          <p:spTgt spid="8"/>
                                        </p:tgtEl>
                                        <p:attrNameLst>
                                          <p:attrName>ppt_w</p:attrName>
                                        </p:attrNameLst>
                                      </p:cBhvr>
                                      <p:tavLst>
                                        <p:tav tm="0">
                                          <p:val>
                                            <p:strVal val="ppt_w"/>
                                          </p:val>
                                        </p:tav>
                                        <p:tav tm="100000">
                                          <p:val>
                                            <p:fltVal val="0"/>
                                          </p:val>
                                        </p:tav>
                                      </p:tavLst>
                                    </p:anim>
                                    <p:anim calcmode="lin" valueType="num">
                                      <p:cBhvr>
                                        <p:cTn id="55" dur="1000"/>
                                        <p:tgtEl>
                                          <p:spTgt spid="8"/>
                                        </p:tgtEl>
                                        <p:attrNameLst>
                                          <p:attrName>ppt_h</p:attrName>
                                        </p:attrNameLst>
                                      </p:cBhvr>
                                      <p:tavLst>
                                        <p:tav tm="0">
                                          <p:val>
                                            <p:strVal val="ppt_h"/>
                                          </p:val>
                                        </p:tav>
                                        <p:tav tm="100000">
                                          <p:val>
                                            <p:fltVal val="0"/>
                                          </p:val>
                                        </p:tav>
                                      </p:tavLst>
                                    </p:anim>
                                    <p:anim calcmode="lin" valueType="num">
                                      <p:cBhvr>
                                        <p:cTn id="56" dur="1000"/>
                                        <p:tgtEl>
                                          <p:spTgt spid="8"/>
                                        </p:tgtEl>
                                        <p:attrNameLst>
                                          <p:attrName>style.rotation</p:attrName>
                                        </p:attrNameLst>
                                      </p:cBhvr>
                                      <p:tavLst>
                                        <p:tav tm="0">
                                          <p:val>
                                            <p:fltVal val="0"/>
                                          </p:val>
                                        </p:tav>
                                        <p:tav tm="100000">
                                          <p:val>
                                            <p:fltVal val="90"/>
                                          </p:val>
                                        </p:tav>
                                      </p:tavLst>
                                    </p:anim>
                                    <p:animEffect transition="out" filter="fade">
                                      <p:cBhvr>
                                        <p:cTn id="57" dur="1000"/>
                                        <p:tgtEl>
                                          <p:spTgt spid="8"/>
                                        </p:tgtEl>
                                      </p:cBhvr>
                                    </p:animEffect>
                                    <p:set>
                                      <p:cBhvr>
                                        <p:cTn id="58" dur="1" fill="hold">
                                          <p:stCondLst>
                                            <p:cond delay="999"/>
                                          </p:stCondLst>
                                        </p:cTn>
                                        <p:tgtEl>
                                          <p:spTgt spid="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5" presetClass="exit" presetSubtype="0" fill="hold" grpId="0" nodeType="clickEffect">
                                  <p:stCondLst>
                                    <p:cond delay="0"/>
                                  </p:stCondLst>
                                  <p:childTnLst>
                                    <p:animEffect transition="out" filter="fade">
                                      <p:cBhvr>
                                        <p:cTn id="62" dur="2000"/>
                                        <p:tgtEl>
                                          <p:spTgt spid="9"/>
                                        </p:tgtEl>
                                      </p:cBhvr>
                                    </p:animEffect>
                                    <p:anim calcmode="lin" valueType="num">
                                      <p:cBhvr>
                                        <p:cTn id="63" dur="2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4" dur="2000"/>
                                        <p:tgtEl>
                                          <p:spTgt spid="9"/>
                                        </p:tgtEl>
                                        <p:attrNameLst>
                                          <p:attrName>ppt_h</p:attrName>
                                        </p:attrNameLst>
                                      </p:cBhvr>
                                      <p:tavLst>
                                        <p:tav tm="0">
                                          <p:val>
                                            <p:strVal val="ppt_h"/>
                                          </p:val>
                                        </p:tav>
                                        <p:tav tm="100000">
                                          <p:val>
                                            <p:strVal val="ppt_h"/>
                                          </p:val>
                                        </p:tav>
                                      </p:tavLst>
                                    </p:anim>
                                    <p:set>
                                      <p:cBhvr>
                                        <p:cTn id="65" dur="1" fill="hold">
                                          <p:stCondLst>
                                            <p:cond delay="1999"/>
                                          </p:stCondLst>
                                        </p:cTn>
                                        <p:tgtEl>
                                          <p:spTgt spid="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1" presetClass="exit" presetSubtype="8" fill="hold" grpId="0" nodeType="clickEffect">
                                  <p:stCondLst>
                                    <p:cond delay="0"/>
                                  </p:stCondLst>
                                  <p:childTnLst>
                                    <p:animEffect transition="out" filter="wheel(8)">
                                      <p:cBhvr>
                                        <p:cTn id="69" dur="2000"/>
                                        <p:tgtEl>
                                          <p:spTgt spid="10"/>
                                        </p:tgtEl>
                                      </p:cBhvr>
                                    </p:animEffect>
                                    <p:set>
                                      <p:cBhvr>
                                        <p:cTn id="70" dur="1" fill="hold">
                                          <p:stCondLst>
                                            <p:cond delay="1999"/>
                                          </p:stCondLst>
                                        </p:cTn>
                                        <p:tgtEl>
                                          <p:spTgt spid="1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0" nodeType="clickEffect">
                                  <p:stCondLst>
                                    <p:cond delay="0"/>
                                  </p:stCondLst>
                                  <p:childTnLst>
                                    <p:animEffect transition="out" filter="randombar(horizontal)">
                                      <p:cBhvr>
                                        <p:cTn id="74" dur="500"/>
                                        <p:tgtEl>
                                          <p:spTgt spid="11"/>
                                        </p:tgtEl>
                                      </p:cBhvr>
                                    </p:animEffect>
                                    <p:set>
                                      <p:cBhvr>
                                        <p:cTn id="7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custDataLst>
              <p:tags r:id="rId1"/>
            </p:custDataLst>
          </p:nvPr>
        </p:nvSpPr>
        <p:spPr>
          <a:xfrm>
            <a:off x="529208" y="116632"/>
            <a:ext cx="8291264" cy="504056"/>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Comic Sans MS" panose="030F0702030302020204" pitchFamily="66" charset="0"/>
              </a:rPr>
              <a:t>L’</a:t>
            </a:r>
            <a:r>
              <a:rPr lang="fr-CA" dirty="0" smtClean="0">
                <a:latin typeface="Comic Sans MS" panose="030F0702030302020204" pitchFamily="66" charset="0"/>
              </a:rPr>
              <a:t>écriture!</a:t>
            </a:r>
            <a:endParaRPr lang="en-US" dirty="0">
              <a:latin typeface="Comic Sans MS" panose="030F0702030302020204"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9593734"/>
              </p:ext>
            </p:extLst>
          </p:nvPr>
        </p:nvGraphicFramePr>
        <p:xfrm>
          <a:off x="529208" y="764704"/>
          <a:ext cx="8291264" cy="6027837"/>
        </p:xfrm>
        <a:graphic>
          <a:graphicData uri="http://schemas.openxmlformats.org/drawingml/2006/table">
            <a:tbl>
              <a:tblPr firstRow="1" firstCol="1" bandRow="1">
                <a:tableStyleId>{5C22544A-7EE6-4342-B048-85BDC9FD1C3A}</a:tableStyleId>
              </a:tblPr>
              <a:tblGrid>
                <a:gridCol w="2054041"/>
                <a:gridCol w="2968856"/>
                <a:gridCol w="3268367"/>
              </a:tblGrid>
              <a:tr h="177109">
                <a:tc gridSpan="3">
                  <a:txBody>
                    <a:bodyPr/>
                    <a:lstStyle/>
                    <a:p>
                      <a:pPr algn="ctr">
                        <a:lnSpc>
                          <a:spcPct val="107000"/>
                        </a:lnSpc>
                        <a:spcAft>
                          <a:spcPts val="0"/>
                        </a:spcAft>
                      </a:pPr>
                      <a:r>
                        <a:rPr lang="fr-CA" sz="1400" dirty="0">
                          <a:effectLst/>
                        </a:rPr>
                        <a:t>L’Amérique du Nord britannique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tc>
                <a:tc hMerge="1">
                  <a:txBody>
                    <a:bodyPr/>
                    <a:lstStyle/>
                    <a:p>
                      <a:endParaRPr lang="en-GB"/>
                    </a:p>
                  </a:txBody>
                  <a:tcPr/>
                </a:tc>
                <a:tc hMerge="1">
                  <a:txBody>
                    <a:bodyPr/>
                    <a:lstStyle/>
                    <a:p>
                      <a:endParaRPr lang="en-GB"/>
                    </a:p>
                  </a:txBody>
                  <a:tcPr/>
                </a:tc>
              </a:tr>
              <a:tr h="634240">
                <a:tc>
                  <a:txBody>
                    <a:bodyPr/>
                    <a:lstStyle/>
                    <a:p>
                      <a:pPr algn="ctr">
                        <a:lnSpc>
                          <a:spcPct val="107000"/>
                        </a:lnSpc>
                        <a:spcAft>
                          <a:spcPts val="0"/>
                        </a:spcAft>
                      </a:pPr>
                      <a:r>
                        <a:rPr lang="fr-CA" sz="1400" dirty="0">
                          <a:effectLst/>
                        </a:rPr>
                        <a:t>Groupe(s)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c>
                  <a:txBody>
                    <a:bodyPr/>
                    <a:lstStyle/>
                    <a:p>
                      <a:pPr algn="ctr">
                        <a:lnSpc>
                          <a:spcPct val="107000"/>
                        </a:lnSpc>
                        <a:spcAft>
                          <a:spcPts val="0"/>
                        </a:spcAft>
                      </a:pPr>
                      <a:r>
                        <a:rPr lang="fr-CA" sz="1400" dirty="0" smtClean="0">
                          <a:effectLst/>
                        </a:rPr>
                        <a:t>Détail</a:t>
                      </a:r>
                      <a:r>
                        <a:rPr lang="fr-CA" sz="1400" baseline="0" dirty="0" smtClean="0">
                          <a:effectLst/>
                        </a:rPr>
                        <a:t> 1 (en phrases complètes!)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c>
                  <a:txBody>
                    <a:bodyPr/>
                    <a:lstStyle/>
                    <a:p>
                      <a:pPr algn="ctr">
                        <a:lnSpc>
                          <a:spcPct val="107000"/>
                        </a:lnSpc>
                        <a:spcAft>
                          <a:spcPts val="0"/>
                        </a:spcAft>
                      </a:pPr>
                      <a:r>
                        <a:rPr lang="en-US" sz="1400" dirty="0" err="1" smtClean="0">
                          <a:effectLst/>
                        </a:rPr>
                        <a:t>Détail</a:t>
                      </a:r>
                      <a:r>
                        <a:rPr lang="en-US" sz="1400" dirty="0" smtClean="0">
                          <a:effectLst/>
                        </a:rPr>
                        <a:t> 2 </a:t>
                      </a:r>
                      <a:r>
                        <a:rPr lang="fr-CA" sz="1400" baseline="0" dirty="0" smtClean="0">
                          <a:effectLst/>
                        </a:rPr>
                        <a:t>(en phrases complètes!)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r>
              <a:tr h="555175">
                <a:tc>
                  <a:txBody>
                    <a:bodyPr/>
                    <a:lstStyle/>
                    <a:p>
                      <a:pPr algn="ctr">
                        <a:lnSpc>
                          <a:spcPct val="107000"/>
                        </a:lnSpc>
                        <a:spcAft>
                          <a:spcPts val="0"/>
                        </a:spcAft>
                      </a:pPr>
                      <a:r>
                        <a:rPr lang="fr-CA" sz="1400" dirty="0">
                          <a:effectLst/>
                        </a:rPr>
                        <a:t>L’élite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c>
                  <a:txBody>
                    <a:bodyPr/>
                    <a:lstStyle/>
                    <a:p>
                      <a:pPr algn="ctr">
                        <a:lnSpc>
                          <a:spcPct val="107000"/>
                        </a:lnSpc>
                        <a:spcAft>
                          <a:spcPts val="0"/>
                        </a:spcAft>
                      </a:pPr>
                      <a:r>
                        <a:rPr lang="fr-CA" sz="700">
                          <a:effectLst/>
                        </a:rPr>
                        <a:t> </a:t>
                      </a:r>
                      <a:endParaRPr lang="en-GB" sz="600">
                        <a:effectLst/>
                      </a:endParaRPr>
                    </a:p>
                    <a:p>
                      <a:pPr algn="ctr">
                        <a:lnSpc>
                          <a:spcPct val="107000"/>
                        </a:lnSpc>
                        <a:spcAft>
                          <a:spcPts val="0"/>
                        </a:spcAft>
                      </a:pPr>
                      <a:r>
                        <a:rPr lang="fr-CA" sz="700">
                          <a:effectLst/>
                        </a:rPr>
                        <a:t> </a:t>
                      </a:r>
                      <a:endParaRPr lang="en-GB" sz="600">
                        <a:effectLst/>
                      </a:endParaRPr>
                    </a:p>
                    <a:p>
                      <a:pPr>
                        <a:lnSpc>
                          <a:spcPct val="107000"/>
                        </a:lnSpc>
                        <a:spcAft>
                          <a:spcPts val="0"/>
                        </a:spcAft>
                      </a:pPr>
                      <a:r>
                        <a:rPr lang="fr-CA" sz="700">
                          <a:effectLst/>
                        </a:rPr>
                        <a:t> </a:t>
                      </a:r>
                      <a:endParaRPr lang="en-GB" sz="600">
                        <a:effectLst/>
                      </a:endParaRPr>
                    </a:p>
                    <a:p>
                      <a:pPr algn="ctr">
                        <a:lnSpc>
                          <a:spcPct val="107000"/>
                        </a:lnSpc>
                        <a:spcAft>
                          <a:spcPts val="0"/>
                        </a:spcAft>
                      </a:pPr>
                      <a:r>
                        <a:rPr lang="fr-CA"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c>
                  <a:txBody>
                    <a:bodyPr/>
                    <a:lstStyle/>
                    <a:p>
                      <a:pPr algn="ctr">
                        <a:lnSpc>
                          <a:spcPct val="107000"/>
                        </a:lnSpc>
                        <a:spcAft>
                          <a:spcPts val="0"/>
                        </a:spcAft>
                      </a:pPr>
                      <a:r>
                        <a:rPr lang="fr-CA"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r>
              <a:tr h="573264">
                <a:tc>
                  <a:txBody>
                    <a:bodyPr/>
                    <a:lstStyle/>
                    <a:p>
                      <a:pPr algn="ctr">
                        <a:lnSpc>
                          <a:spcPct val="107000"/>
                        </a:lnSpc>
                        <a:spcAft>
                          <a:spcPts val="0"/>
                        </a:spcAft>
                      </a:pPr>
                      <a:r>
                        <a:rPr lang="fr-CA" sz="1400" dirty="0">
                          <a:effectLst/>
                        </a:rPr>
                        <a:t>Les colons anglais et écossais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c>
                  <a:txBody>
                    <a:bodyPr/>
                    <a:lstStyle/>
                    <a:p>
                      <a:pPr algn="ctr">
                        <a:lnSpc>
                          <a:spcPct val="107000"/>
                        </a:lnSpc>
                        <a:spcAft>
                          <a:spcPts val="0"/>
                        </a:spcAft>
                      </a:pPr>
                      <a:r>
                        <a:rPr lang="fr-CA" sz="700" dirty="0">
                          <a:effectLst/>
                        </a:rPr>
                        <a:t> </a:t>
                      </a:r>
                      <a:endParaRPr lang="en-GB" sz="600" dirty="0">
                        <a:effectLst/>
                      </a:endParaRPr>
                    </a:p>
                    <a:p>
                      <a:pPr algn="ctr">
                        <a:lnSpc>
                          <a:spcPct val="107000"/>
                        </a:lnSpc>
                        <a:spcAft>
                          <a:spcPts val="0"/>
                        </a:spcAft>
                      </a:pPr>
                      <a:r>
                        <a:rPr lang="fr-CA" sz="700" dirty="0">
                          <a:effectLst/>
                        </a:rPr>
                        <a:t> </a:t>
                      </a:r>
                      <a:endParaRPr lang="en-GB" sz="600" dirty="0">
                        <a:effectLst/>
                      </a:endParaRPr>
                    </a:p>
                    <a:p>
                      <a:pPr algn="ctr">
                        <a:lnSpc>
                          <a:spcPct val="107000"/>
                        </a:lnSpc>
                        <a:spcAft>
                          <a:spcPts val="0"/>
                        </a:spcAft>
                      </a:pPr>
                      <a:r>
                        <a:rPr lang="fr-CA" sz="700" dirty="0">
                          <a:effectLst/>
                        </a:rPr>
                        <a:t> </a:t>
                      </a:r>
                      <a:endParaRPr lang="en-GB" sz="600" dirty="0">
                        <a:effectLst/>
                      </a:endParaRPr>
                    </a:p>
                    <a:p>
                      <a:pPr>
                        <a:lnSpc>
                          <a:spcPct val="107000"/>
                        </a:lnSpc>
                        <a:spcAft>
                          <a:spcPts val="0"/>
                        </a:spcAft>
                      </a:pPr>
                      <a:r>
                        <a:rPr lang="fr-CA" sz="7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c>
                  <a:txBody>
                    <a:bodyPr/>
                    <a:lstStyle/>
                    <a:p>
                      <a:pPr algn="ctr">
                        <a:lnSpc>
                          <a:spcPct val="107000"/>
                        </a:lnSpc>
                        <a:spcAft>
                          <a:spcPts val="0"/>
                        </a:spcAft>
                      </a:pPr>
                      <a:r>
                        <a:rPr lang="fr-CA"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r>
              <a:tr h="560332">
                <a:tc>
                  <a:txBody>
                    <a:bodyPr/>
                    <a:lstStyle/>
                    <a:p>
                      <a:pPr algn="ctr">
                        <a:lnSpc>
                          <a:spcPct val="107000"/>
                        </a:lnSpc>
                        <a:spcAft>
                          <a:spcPts val="0"/>
                        </a:spcAft>
                      </a:pPr>
                      <a:r>
                        <a:rPr lang="fr-CA" sz="1400" dirty="0">
                          <a:effectLst/>
                        </a:rPr>
                        <a:t>Les colons irlandais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c>
                  <a:txBody>
                    <a:bodyPr/>
                    <a:lstStyle/>
                    <a:p>
                      <a:pPr algn="ctr">
                        <a:lnSpc>
                          <a:spcPct val="107000"/>
                        </a:lnSpc>
                        <a:spcAft>
                          <a:spcPts val="0"/>
                        </a:spcAft>
                      </a:pPr>
                      <a:r>
                        <a:rPr lang="fr-CA" sz="700">
                          <a:effectLst/>
                        </a:rPr>
                        <a:t> </a:t>
                      </a:r>
                      <a:endParaRPr lang="en-GB" sz="600">
                        <a:effectLst/>
                      </a:endParaRPr>
                    </a:p>
                    <a:p>
                      <a:pPr algn="ctr">
                        <a:lnSpc>
                          <a:spcPct val="107000"/>
                        </a:lnSpc>
                        <a:spcAft>
                          <a:spcPts val="0"/>
                        </a:spcAft>
                      </a:pPr>
                      <a:r>
                        <a:rPr lang="fr-CA" sz="700">
                          <a:effectLst/>
                        </a:rPr>
                        <a:t> </a:t>
                      </a:r>
                      <a:endParaRPr lang="en-GB" sz="600">
                        <a:effectLst/>
                      </a:endParaRPr>
                    </a:p>
                    <a:p>
                      <a:pPr>
                        <a:lnSpc>
                          <a:spcPct val="107000"/>
                        </a:lnSpc>
                        <a:spcAft>
                          <a:spcPts val="0"/>
                        </a:spcAft>
                      </a:pPr>
                      <a:r>
                        <a:rPr lang="fr-CA" sz="700">
                          <a:effectLst/>
                        </a:rPr>
                        <a:t> </a:t>
                      </a:r>
                      <a:endParaRPr lang="en-GB" sz="600">
                        <a:effectLst/>
                      </a:endParaRPr>
                    </a:p>
                    <a:p>
                      <a:pPr algn="ctr">
                        <a:lnSpc>
                          <a:spcPct val="107000"/>
                        </a:lnSpc>
                        <a:spcAft>
                          <a:spcPts val="0"/>
                        </a:spcAft>
                      </a:pPr>
                      <a:r>
                        <a:rPr lang="fr-CA"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c>
                  <a:txBody>
                    <a:bodyPr/>
                    <a:lstStyle/>
                    <a:p>
                      <a:pPr algn="ctr">
                        <a:lnSpc>
                          <a:spcPct val="107000"/>
                        </a:lnSpc>
                        <a:spcAft>
                          <a:spcPts val="0"/>
                        </a:spcAft>
                      </a:pPr>
                      <a:r>
                        <a:rPr lang="fr-CA"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r>
              <a:tr h="695511">
                <a:tc>
                  <a:txBody>
                    <a:bodyPr/>
                    <a:lstStyle/>
                    <a:p>
                      <a:pPr algn="ctr">
                        <a:lnSpc>
                          <a:spcPct val="107000"/>
                        </a:lnSpc>
                        <a:spcAft>
                          <a:spcPts val="0"/>
                        </a:spcAft>
                      </a:pPr>
                      <a:r>
                        <a:rPr lang="fr-CA" sz="1400" dirty="0">
                          <a:effectLst/>
                        </a:rPr>
                        <a:t>Les Français du Canada-Est (maintenant la province du Québec)</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c>
                  <a:txBody>
                    <a:bodyPr/>
                    <a:lstStyle/>
                    <a:p>
                      <a:pPr algn="ctr">
                        <a:lnSpc>
                          <a:spcPct val="107000"/>
                        </a:lnSpc>
                        <a:spcAft>
                          <a:spcPts val="0"/>
                        </a:spcAft>
                      </a:pPr>
                      <a:r>
                        <a:rPr lang="fr-CA" sz="700">
                          <a:effectLst/>
                        </a:rPr>
                        <a:t> </a:t>
                      </a:r>
                      <a:endParaRPr lang="en-GB" sz="600">
                        <a:effectLst/>
                      </a:endParaRPr>
                    </a:p>
                    <a:p>
                      <a:pPr algn="ctr">
                        <a:lnSpc>
                          <a:spcPct val="107000"/>
                        </a:lnSpc>
                        <a:spcAft>
                          <a:spcPts val="0"/>
                        </a:spcAft>
                      </a:pPr>
                      <a:r>
                        <a:rPr lang="fr-CA" sz="700">
                          <a:effectLst/>
                        </a:rPr>
                        <a:t> </a:t>
                      </a:r>
                      <a:endParaRPr lang="en-GB" sz="600">
                        <a:effectLst/>
                      </a:endParaRPr>
                    </a:p>
                    <a:p>
                      <a:pPr>
                        <a:lnSpc>
                          <a:spcPct val="107000"/>
                        </a:lnSpc>
                        <a:spcAft>
                          <a:spcPts val="0"/>
                        </a:spcAft>
                      </a:pPr>
                      <a:r>
                        <a:rPr lang="fr-CA" sz="700">
                          <a:effectLst/>
                        </a:rPr>
                        <a:t> </a:t>
                      </a:r>
                      <a:endParaRPr lang="en-GB" sz="600">
                        <a:effectLst/>
                      </a:endParaRPr>
                    </a:p>
                    <a:p>
                      <a:pPr algn="ctr">
                        <a:lnSpc>
                          <a:spcPct val="107000"/>
                        </a:lnSpc>
                        <a:spcAft>
                          <a:spcPts val="0"/>
                        </a:spcAft>
                      </a:pPr>
                      <a:r>
                        <a:rPr lang="fr-CA"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c>
                  <a:txBody>
                    <a:bodyPr/>
                    <a:lstStyle/>
                    <a:p>
                      <a:pPr algn="ctr">
                        <a:lnSpc>
                          <a:spcPct val="107000"/>
                        </a:lnSpc>
                        <a:spcAft>
                          <a:spcPts val="0"/>
                        </a:spcAft>
                      </a:pPr>
                      <a:r>
                        <a:rPr lang="fr-CA"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r>
              <a:tr h="560332">
                <a:tc>
                  <a:txBody>
                    <a:bodyPr/>
                    <a:lstStyle/>
                    <a:p>
                      <a:pPr algn="ctr">
                        <a:lnSpc>
                          <a:spcPct val="107000"/>
                        </a:lnSpc>
                        <a:spcAft>
                          <a:spcPts val="0"/>
                        </a:spcAft>
                      </a:pPr>
                      <a:r>
                        <a:rPr lang="fr-CA" sz="1400" dirty="0">
                          <a:effectLst/>
                        </a:rPr>
                        <a:t>Les Acadiens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c>
                  <a:txBody>
                    <a:bodyPr/>
                    <a:lstStyle/>
                    <a:p>
                      <a:pPr algn="ctr">
                        <a:lnSpc>
                          <a:spcPct val="107000"/>
                        </a:lnSpc>
                        <a:spcAft>
                          <a:spcPts val="0"/>
                        </a:spcAft>
                      </a:pPr>
                      <a:r>
                        <a:rPr lang="fr-CA" sz="700">
                          <a:effectLst/>
                        </a:rPr>
                        <a:t> </a:t>
                      </a:r>
                      <a:endParaRPr lang="en-GB" sz="600">
                        <a:effectLst/>
                      </a:endParaRPr>
                    </a:p>
                    <a:p>
                      <a:pPr algn="ctr">
                        <a:lnSpc>
                          <a:spcPct val="107000"/>
                        </a:lnSpc>
                        <a:spcAft>
                          <a:spcPts val="0"/>
                        </a:spcAft>
                      </a:pPr>
                      <a:r>
                        <a:rPr lang="fr-CA" sz="700">
                          <a:effectLst/>
                        </a:rPr>
                        <a:t> </a:t>
                      </a:r>
                      <a:endParaRPr lang="en-GB" sz="600">
                        <a:effectLst/>
                      </a:endParaRPr>
                    </a:p>
                    <a:p>
                      <a:pPr>
                        <a:lnSpc>
                          <a:spcPct val="107000"/>
                        </a:lnSpc>
                        <a:spcAft>
                          <a:spcPts val="0"/>
                        </a:spcAft>
                      </a:pPr>
                      <a:r>
                        <a:rPr lang="fr-CA" sz="700">
                          <a:effectLst/>
                        </a:rPr>
                        <a:t> </a:t>
                      </a:r>
                      <a:endParaRPr lang="en-GB" sz="600">
                        <a:effectLst/>
                      </a:endParaRPr>
                    </a:p>
                    <a:p>
                      <a:pPr algn="ctr">
                        <a:lnSpc>
                          <a:spcPct val="107000"/>
                        </a:lnSpc>
                        <a:spcAft>
                          <a:spcPts val="0"/>
                        </a:spcAft>
                      </a:pPr>
                      <a:r>
                        <a:rPr lang="fr-CA"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c>
                  <a:txBody>
                    <a:bodyPr/>
                    <a:lstStyle/>
                    <a:p>
                      <a:pPr algn="ctr">
                        <a:lnSpc>
                          <a:spcPct val="107000"/>
                        </a:lnSpc>
                        <a:spcAft>
                          <a:spcPts val="0"/>
                        </a:spcAft>
                      </a:pPr>
                      <a:r>
                        <a:rPr lang="fr-CA"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r>
              <a:tr h="555175">
                <a:tc>
                  <a:txBody>
                    <a:bodyPr/>
                    <a:lstStyle/>
                    <a:p>
                      <a:pPr algn="ctr">
                        <a:lnSpc>
                          <a:spcPct val="107000"/>
                        </a:lnSpc>
                        <a:spcAft>
                          <a:spcPts val="0"/>
                        </a:spcAft>
                      </a:pPr>
                      <a:r>
                        <a:rPr lang="fr-CA" sz="1400" dirty="0">
                          <a:effectLst/>
                        </a:rPr>
                        <a:t>Les Premières Nations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c>
                  <a:txBody>
                    <a:bodyPr/>
                    <a:lstStyle/>
                    <a:p>
                      <a:pPr algn="ctr">
                        <a:lnSpc>
                          <a:spcPct val="107000"/>
                        </a:lnSpc>
                        <a:spcAft>
                          <a:spcPts val="0"/>
                        </a:spcAft>
                      </a:pPr>
                      <a:r>
                        <a:rPr lang="fr-CA" sz="700">
                          <a:effectLst/>
                        </a:rPr>
                        <a:t> </a:t>
                      </a:r>
                      <a:endParaRPr lang="en-GB" sz="600">
                        <a:effectLst/>
                      </a:endParaRPr>
                    </a:p>
                    <a:p>
                      <a:pPr>
                        <a:lnSpc>
                          <a:spcPct val="107000"/>
                        </a:lnSpc>
                        <a:spcAft>
                          <a:spcPts val="0"/>
                        </a:spcAft>
                      </a:pPr>
                      <a:r>
                        <a:rPr lang="fr-CA" sz="700">
                          <a:effectLst/>
                        </a:rPr>
                        <a:t> </a:t>
                      </a:r>
                      <a:endParaRPr lang="en-GB" sz="600">
                        <a:effectLst/>
                      </a:endParaRPr>
                    </a:p>
                    <a:p>
                      <a:pPr algn="ctr">
                        <a:lnSpc>
                          <a:spcPct val="107000"/>
                        </a:lnSpc>
                        <a:spcAft>
                          <a:spcPts val="0"/>
                        </a:spcAft>
                      </a:pPr>
                      <a:r>
                        <a:rPr lang="fr-CA" sz="700">
                          <a:effectLst/>
                        </a:rPr>
                        <a:t> </a:t>
                      </a:r>
                      <a:endParaRPr lang="en-GB" sz="600">
                        <a:effectLst/>
                      </a:endParaRPr>
                    </a:p>
                    <a:p>
                      <a:pPr algn="ctr">
                        <a:lnSpc>
                          <a:spcPct val="107000"/>
                        </a:lnSpc>
                        <a:spcAft>
                          <a:spcPts val="0"/>
                        </a:spcAft>
                      </a:pPr>
                      <a:r>
                        <a:rPr lang="fr-CA"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c>
                  <a:txBody>
                    <a:bodyPr/>
                    <a:lstStyle/>
                    <a:p>
                      <a:pPr algn="ctr">
                        <a:lnSpc>
                          <a:spcPct val="107000"/>
                        </a:lnSpc>
                        <a:spcAft>
                          <a:spcPts val="0"/>
                        </a:spcAft>
                      </a:pPr>
                      <a:r>
                        <a:rPr lang="fr-CA"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r>
              <a:tr h="555175">
                <a:tc>
                  <a:txBody>
                    <a:bodyPr/>
                    <a:lstStyle/>
                    <a:p>
                      <a:pPr algn="ctr">
                        <a:lnSpc>
                          <a:spcPct val="107000"/>
                        </a:lnSpc>
                        <a:spcAft>
                          <a:spcPts val="0"/>
                        </a:spcAft>
                      </a:pPr>
                      <a:r>
                        <a:rPr lang="fr-CA" sz="1400" dirty="0">
                          <a:effectLst/>
                        </a:rPr>
                        <a:t>Les Inuits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c>
                  <a:txBody>
                    <a:bodyPr/>
                    <a:lstStyle/>
                    <a:p>
                      <a:pPr algn="ctr">
                        <a:lnSpc>
                          <a:spcPct val="107000"/>
                        </a:lnSpc>
                        <a:spcAft>
                          <a:spcPts val="0"/>
                        </a:spcAft>
                      </a:pPr>
                      <a:r>
                        <a:rPr lang="fr-CA" sz="700" dirty="0">
                          <a:effectLst/>
                        </a:rPr>
                        <a:t> </a:t>
                      </a:r>
                      <a:endParaRPr lang="en-GB" sz="600" dirty="0">
                        <a:effectLst/>
                      </a:endParaRPr>
                    </a:p>
                    <a:p>
                      <a:pPr algn="ctr">
                        <a:lnSpc>
                          <a:spcPct val="107000"/>
                        </a:lnSpc>
                        <a:spcAft>
                          <a:spcPts val="0"/>
                        </a:spcAft>
                      </a:pPr>
                      <a:r>
                        <a:rPr lang="fr-CA" sz="700" dirty="0">
                          <a:effectLst/>
                        </a:rPr>
                        <a:t> </a:t>
                      </a:r>
                      <a:endParaRPr lang="en-GB" sz="600" dirty="0">
                        <a:effectLst/>
                      </a:endParaRPr>
                    </a:p>
                    <a:p>
                      <a:pPr>
                        <a:lnSpc>
                          <a:spcPct val="107000"/>
                        </a:lnSpc>
                        <a:spcAft>
                          <a:spcPts val="0"/>
                        </a:spcAft>
                      </a:pPr>
                      <a:r>
                        <a:rPr lang="fr-CA" sz="700" dirty="0">
                          <a:effectLst/>
                        </a:rPr>
                        <a:t> </a:t>
                      </a:r>
                      <a:endParaRPr lang="en-GB" sz="600" dirty="0">
                        <a:effectLst/>
                      </a:endParaRPr>
                    </a:p>
                    <a:p>
                      <a:pPr algn="ctr">
                        <a:lnSpc>
                          <a:spcPct val="107000"/>
                        </a:lnSpc>
                        <a:spcAft>
                          <a:spcPts val="0"/>
                        </a:spcAft>
                      </a:pPr>
                      <a:r>
                        <a:rPr lang="fr-CA" sz="7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c>
                  <a:txBody>
                    <a:bodyPr/>
                    <a:lstStyle/>
                    <a:p>
                      <a:pPr algn="ctr">
                        <a:lnSpc>
                          <a:spcPct val="107000"/>
                        </a:lnSpc>
                        <a:spcAft>
                          <a:spcPts val="0"/>
                        </a:spcAft>
                      </a:pPr>
                      <a:r>
                        <a:rPr lang="fr-CA"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r>
              <a:tr h="555175">
                <a:tc>
                  <a:txBody>
                    <a:bodyPr/>
                    <a:lstStyle/>
                    <a:p>
                      <a:pPr algn="ctr">
                        <a:lnSpc>
                          <a:spcPct val="107000"/>
                        </a:lnSpc>
                        <a:spcAft>
                          <a:spcPts val="0"/>
                        </a:spcAft>
                      </a:pPr>
                      <a:r>
                        <a:rPr lang="fr-CA" sz="1400" dirty="0">
                          <a:effectLst/>
                        </a:rPr>
                        <a:t>Les Métis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c>
                  <a:txBody>
                    <a:bodyPr/>
                    <a:lstStyle/>
                    <a:p>
                      <a:pPr algn="ctr">
                        <a:lnSpc>
                          <a:spcPct val="107000"/>
                        </a:lnSpc>
                        <a:spcAft>
                          <a:spcPts val="0"/>
                        </a:spcAft>
                      </a:pPr>
                      <a:r>
                        <a:rPr lang="fr-CA" sz="700" dirty="0">
                          <a:effectLst/>
                        </a:rPr>
                        <a:t> </a:t>
                      </a:r>
                      <a:endParaRPr lang="en-GB" sz="600" dirty="0">
                        <a:effectLst/>
                      </a:endParaRPr>
                    </a:p>
                    <a:p>
                      <a:pPr algn="ctr">
                        <a:lnSpc>
                          <a:spcPct val="107000"/>
                        </a:lnSpc>
                        <a:spcAft>
                          <a:spcPts val="0"/>
                        </a:spcAft>
                      </a:pPr>
                      <a:r>
                        <a:rPr lang="fr-CA" sz="700" dirty="0">
                          <a:effectLst/>
                        </a:rPr>
                        <a:t> </a:t>
                      </a:r>
                      <a:endParaRPr lang="en-GB" sz="600" dirty="0">
                        <a:effectLst/>
                      </a:endParaRPr>
                    </a:p>
                    <a:p>
                      <a:pPr algn="ctr">
                        <a:lnSpc>
                          <a:spcPct val="107000"/>
                        </a:lnSpc>
                        <a:spcAft>
                          <a:spcPts val="0"/>
                        </a:spcAft>
                      </a:pPr>
                      <a:r>
                        <a:rPr lang="fr-CA" sz="700" dirty="0">
                          <a:effectLst/>
                        </a:rPr>
                        <a:t> </a:t>
                      </a:r>
                      <a:endParaRPr lang="en-GB" sz="600" dirty="0">
                        <a:effectLst/>
                      </a:endParaRPr>
                    </a:p>
                    <a:p>
                      <a:pPr>
                        <a:lnSpc>
                          <a:spcPct val="107000"/>
                        </a:lnSpc>
                        <a:spcAft>
                          <a:spcPts val="0"/>
                        </a:spcAft>
                      </a:pPr>
                      <a:r>
                        <a:rPr lang="fr-CA" sz="7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c>
                  <a:txBody>
                    <a:bodyPr/>
                    <a:lstStyle/>
                    <a:p>
                      <a:pPr algn="ctr">
                        <a:lnSpc>
                          <a:spcPct val="107000"/>
                        </a:lnSpc>
                        <a:spcAft>
                          <a:spcPts val="0"/>
                        </a:spcAft>
                      </a:pPr>
                      <a:r>
                        <a:rPr lang="fr-CA"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r>
              <a:tr h="555175">
                <a:tc>
                  <a:txBody>
                    <a:bodyPr/>
                    <a:lstStyle/>
                    <a:p>
                      <a:pPr algn="ctr">
                        <a:lnSpc>
                          <a:spcPct val="107000"/>
                        </a:lnSpc>
                        <a:spcAft>
                          <a:spcPts val="0"/>
                        </a:spcAft>
                      </a:pPr>
                      <a:r>
                        <a:rPr lang="fr-CA" sz="1400" dirty="0">
                          <a:effectLst/>
                        </a:rPr>
                        <a:t>Les colons noirs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c>
                  <a:txBody>
                    <a:bodyPr/>
                    <a:lstStyle/>
                    <a:p>
                      <a:pPr algn="ctr">
                        <a:lnSpc>
                          <a:spcPct val="107000"/>
                        </a:lnSpc>
                        <a:spcAft>
                          <a:spcPts val="0"/>
                        </a:spcAft>
                      </a:pPr>
                      <a:r>
                        <a:rPr lang="fr-CA" sz="700">
                          <a:effectLst/>
                        </a:rPr>
                        <a:t> </a:t>
                      </a:r>
                      <a:endParaRPr lang="en-GB" sz="600">
                        <a:effectLst/>
                      </a:endParaRPr>
                    </a:p>
                    <a:p>
                      <a:pPr algn="ctr">
                        <a:lnSpc>
                          <a:spcPct val="107000"/>
                        </a:lnSpc>
                        <a:spcAft>
                          <a:spcPts val="0"/>
                        </a:spcAft>
                      </a:pPr>
                      <a:r>
                        <a:rPr lang="fr-CA" sz="700">
                          <a:effectLst/>
                        </a:rPr>
                        <a:t> </a:t>
                      </a:r>
                      <a:endParaRPr lang="en-GB" sz="600">
                        <a:effectLst/>
                      </a:endParaRPr>
                    </a:p>
                    <a:p>
                      <a:pPr>
                        <a:lnSpc>
                          <a:spcPct val="107000"/>
                        </a:lnSpc>
                        <a:spcAft>
                          <a:spcPts val="0"/>
                        </a:spcAft>
                      </a:pPr>
                      <a:r>
                        <a:rPr lang="fr-CA" sz="700">
                          <a:effectLst/>
                        </a:rPr>
                        <a:t> </a:t>
                      </a:r>
                      <a:endParaRPr lang="en-GB" sz="600">
                        <a:effectLst/>
                      </a:endParaRPr>
                    </a:p>
                    <a:p>
                      <a:pPr algn="ctr">
                        <a:lnSpc>
                          <a:spcPct val="107000"/>
                        </a:lnSpc>
                        <a:spcAft>
                          <a:spcPts val="0"/>
                        </a:spcAft>
                      </a:pPr>
                      <a:r>
                        <a:rPr lang="fr-CA" sz="7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c>
                  <a:txBody>
                    <a:bodyPr/>
                    <a:lstStyle/>
                    <a:p>
                      <a:pPr algn="ctr">
                        <a:lnSpc>
                          <a:spcPct val="107000"/>
                        </a:lnSpc>
                        <a:spcAft>
                          <a:spcPts val="0"/>
                        </a:spcAft>
                      </a:pPr>
                      <a:r>
                        <a:rPr lang="fr-CA" sz="7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872" marR="37872" marT="0" marB="0" anchor="ctr"/>
                </a:tc>
              </a:tr>
            </a:tbl>
          </a:graphicData>
        </a:graphic>
      </p:graphicFrame>
    </p:spTree>
    <p:extLst>
      <p:ext uri="{BB962C8B-B14F-4D97-AF65-F5344CB8AC3E}">
        <p14:creationId xmlns:p14="http://schemas.microsoft.com/office/powerpoint/2010/main" val="148933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TotalTime>
  <Words>570</Words>
  <Application>Microsoft Office PowerPoint</Application>
  <PresentationFormat>On-screen Show (4:3)</PresentationFormat>
  <Paragraphs>104</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Narrow</vt:lpstr>
      <vt:lpstr>Calibri</vt:lpstr>
      <vt:lpstr>Comic Sans MS</vt:lpstr>
      <vt:lpstr>Times New Roman</vt:lpstr>
      <vt:lpstr>Office Theme</vt:lpstr>
      <vt:lpstr>L’autonomisation politique</vt:lpstr>
      <vt:lpstr>Message du jour…</vt:lpstr>
      <vt:lpstr>PowerPoint Presentation</vt:lpstr>
      <vt:lpstr>Mise en situation</vt:lpstr>
      <vt:lpstr>Mise en situation</vt:lpstr>
      <vt:lpstr>Mise en situation</vt:lpstr>
      <vt:lpstr>PowerPoint Presentation</vt:lpstr>
      <vt:lpstr>PowerPoint Presentation</vt:lpstr>
    </vt:vector>
  </TitlesOfParts>
  <Company>NBED School District 8</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Ton monde de culture</dc:title>
  <dc:creator>Nichol, Candice (ASD-S)</dc:creator>
  <cp:lastModifiedBy>Nichol, Candice (ASD-S)</cp:lastModifiedBy>
  <cp:revision>65</cp:revision>
  <dcterms:created xsi:type="dcterms:W3CDTF">2014-09-04T14:24:40Z</dcterms:created>
  <dcterms:modified xsi:type="dcterms:W3CDTF">2015-12-09T19:39:35Z</dcterms:modified>
</cp:coreProperties>
</file>