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1" r:id="rId4"/>
    <p:sldId id="275" r:id="rId5"/>
    <p:sldId id="276" r:id="rId6"/>
    <p:sldId id="277" r:id="rId7"/>
    <p:sldId id="278" r:id="rId8"/>
    <p:sldId id="279" r:id="rId9"/>
    <p:sldId id="280" r:id="rId10"/>
    <p:sldId id="281" r:id="rId11"/>
    <p:sldId id="282" r:id="rId12"/>
    <p:sldId id="260" r:id="rId13"/>
    <p:sldId id="270" r:id="rId14"/>
    <p:sldId id="272"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 </a:t>
            </a:r>
            <a:r>
              <a:rPr lang="en-US" dirty="0" err="1" smtClean="0"/>
              <a:t>secteurs</a:t>
            </a:r>
            <a:r>
              <a:rPr lang="en-US" dirty="0" smtClean="0"/>
              <a:t>. Les </a:t>
            </a:r>
            <a:r>
              <a:rPr lang="en-US" dirty="0" err="1" smtClean="0"/>
              <a:t>élèves</a:t>
            </a:r>
            <a:r>
              <a:rPr lang="en-US" dirty="0" smtClean="0"/>
              <a:t> </a:t>
            </a:r>
            <a:r>
              <a:rPr lang="en-US" dirty="0" err="1" smtClean="0"/>
              <a:t>vont</a:t>
            </a:r>
            <a:r>
              <a:rPr lang="en-US" dirty="0" smtClean="0"/>
              <a:t> </a:t>
            </a:r>
            <a:r>
              <a:rPr lang="en-US" dirty="0" err="1" smtClean="0"/>
              <a:t>jouer</a:t>
            </a:r>
            <a:r>
              <a:rPr lang="en-US" dirty="0" smtClean="0"/>
              <a:t> à </a:t>
            </a:r>
            <a:r>
              <a:rPr lang="en-US" dirty="0" err="1" smtClean="0"/>
              <a:t>ce</a:t>
            </a:r>
            <a:r>
              <a:rPr lang="en-US" dirty="0" smtClean="0"/>
              <a:t> </a:t>
            </a:r>
            <a:r>
              <a:rPr lang="en-US" dirty="0" err="1" smtClean="0"/>
              <a:t>jeu</a:t>
            </a:r>
            <a:r>
              <a:rPr lang="en-US" dirty="0" smtClean="0"/>
              <a:t> et </a:t>
            </a:r>
            <a:r>
              <a:rPr lang="en-US" dirty="0" err="1" smtClean="0"/>
              <a:t>créer</a:t>
            </a:r>
            <a:r>
              <a:rPr lang="en-US" baseline="0" dirty="0" smtClean="0"/>
              <a:t> </a:t>
            </a:r>
            <a:r>
              <a:rPr lang="en-US" baseline="0" dirty="0" err="1" smtClean="0"/>
              <a:t>leur</a:t>
            </a:r>
            <a:r>
              <a:rPr lang="en-US" baseline="0" dirty="0" smtClean="0"/>
              <a:t> </a:t>
            </a:r>
            <a:r>
              <a:rPr lang="en-US" baseline="0" dirty="0" err="1" smtClean="0"/>
              <a:t>propre</a:t>
            </a:r>
            <a:r>
              <a:rPr lang="en-US" baseline="0" dirty="0" smtClean="0"/>
              <a:t> </a:t>
            </a:r>
            <a:r>
              <a:rPr lang="en-US" baseline="0" dirty="0" err="1" smtClean="0"/>
              <a:t>définition</a:t>
            </a:r>
            <a:r>
              <a:rPr lang="en-US" baseline="0" dirty="0" smtClean="0"/>
              <a:t> de </a:t>
            </a:r>
            <a:r>
              <a:rPr lang="en-US" baseline="0" dirty="0" err="1" smtClean="0"/>
              <a:t>chaque</a:t>
            </a:r>
            <a:r>
              <a:rPr lang="en-US" baseline="0" dirty="0" smtClean="0"/>
              <a:t> </a:t>
            </a:r>
            <a:r>
              <a:rPr lang="en-US" baseline="0" dirty="0" err="1" smtClean="0"/>
              <a:t>secteur</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3</a:t>
            </a:fld>
            <a:endParaRPr lang="en-US"/>
          </a:p>
        </p:txBody>
      </p:sp>
    </p:spTree>
    <p:extLst>
      <p:ext uri="{BB962C8B-B14F-4D97-AF65-F5344CB8AC3E}">
        <p14:creationId xmlns:p14="http://schemas.microsoft.com/office/powerpoint/2010/main" val="33760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4</a:t>
            </a:fld>
            <a:endParaRPr lang="en-US"/>
          </a:p>
        </p:txBody>
      </p:sp>
    </p:spTree>
    <p:extLst>
      <p:ext uri="{BB962C8B-B14F-4D97-AF65-F5344CB8AC3E}">
        <p14:creationId xmlns:p14="http://schemas.microsoft.com/office/powerpoint/2010/main" val="317285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12</a:t>
            </a:fld>
            <a:endParaRPr lang="en-US"/>
          </a:p>
        </p:txBody>
      </p:sp>
    </p:spTree>
    <p:extLst>
      <p:ext uri="{BB962C8B-B14F-4D97-AF65-F5344CB8AC3E}">
        <p14:creationId xmlns:p14="http://schemas.microsoft.com/office/powerpoint/2010/main" val="6153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L’enseignant</a:t>
            </a:r>
            <a:r>
              <a:rPr lang="en-US" dirty="0" smtClean="0"/>
              <a:t> </a:t>
            </a:r>
            <a:r>
              <a:rPr lang="en-US" dirty="0" err="1" smtClean="0"/>
              <a:t>modélise</a:t>
            </a:r>
            <a:r>
              <a:rPr lang="en-US" dirty="0" smtClean="0"/>
              <a:t>!!!</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13</a:t>
            </a:fld>
            <a:endParaRPr lang="en-US"/>
          </a:p>
        </p:txBody>
      </p:sp>
    </p:spTree>
    <p:extLst>
      <p:ext uri="{BB962C8B-B14F-4D97-AF65-F5344CB8AC3E}">
        <p14:creationId xmlns:p14="http://schemas.microsoft.com/office/powerpoint/2010/main" val="331531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6/18/2015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6/18/2015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6/18/2015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6/18/2015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832" y="37904"/>
            <a:ext cx="8028412" cy="1357137"/>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La distribution de la </a:t>
            </a:r>
            <a:r>
              <a:rPr lang="en-US" dirty="0" err="1" smtClean="0">
                <a:latin typeface="Comic Sans MS" panose="030F0702030302020204" pitchFamily="66" charset="0"/>
              </a:rPr>
              <a:t>richesse</a:t>
            </a:r>
            <a:endParaRPr lang="en-US" dirty="0">
              <a:latin typeface="Comic Sans MS" panose="030F0702030302020204" pitchFamily="66" charset="0"/>
            </a:endParaRPr>
          </a:p>
        </p:txBody>
      </p:sp>
      <p:sp>
        <p:nvSpPr>
          <p:cNvPr id="3" name="Subtitle 2"/>
          <p:cNvSpPr>
            <a:spLocks noGrp="1"/>
          </p:cNvSpPr>
          <p:nvPr>
            <p:ph type="subTitle" idx="1"/>
          </p:nvPr>
        </p:nvSpPr>
        <p:spPr>
          <a:xfrm>
            <a:off x="1467638" y="1575870"/>
            <a:ext cx="6400800" cy="648072"/>
          </a:xfrm>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bg1"/>
                </a:solidFill>
                <a:latin typeface="Comic Sans MS" panose="030F0702030302020204" pitchFamily="66" charset="0"/>
              </a:rPr>
              <a:t>Module 2-Leçon </a:t>
            </a:r>
            <a:r>
              <a:rPr lang="en-US" dirty="0">
                <a:solidFill>
                  <a:schemeClr val="bg1"/>
                </a:solidFill>
                <a:latin typeface="Comic Sans MS" panose="030F0702030302020204" pitchFamily="66" charset="0"/>
              </a:rPr>
              <a:t>4</a:t>
            </a: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574675" y="-10048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275" y="2404772"/>
            <a:ext cx="2287846" cy="233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rot="858214">
            <a:off x="6413173" y="2885431"/>
            <a:ext cx="2269071" cy="1378055"/>
          </a:xfrm>
          <a:prstGeom prst="rect">
            <a:avLst/>
          </a:prstGeom>
        </p:spPr>
      </p:pic>
      <p:pic>
        <p:nvPicPr>
          <p:cNvPr id="11" name="Picture 10"/>
          <p:cNvPicPr>
            <a:picLocks noChangeAspect="1"/>
          </p:cNvPicPr>
          <p:nvPr/>
        </p:nvPicPr>
        <p:blipFill>
          <a:blip r:embed="rId5"/>
          <a:stretch>
            <a:fillRect/>
          </a:stretch>
        </p:blipFill>
        <p:spPr>
          <a:xfrm rot="20686919">
            <a:off x="327373" y="2745886"/>
            <a:ext cx="2780952" cy="1657143"/>
          </a:xfrm>
          <a:prstGeom prst="rect">
            <a:avLst/>
          </a:prstGeom>
        </p:spPr>
      </p:pic>
      <p:pic>
        <p:nvPicPr>
          <p:cNvPr id="14" name="Picture 13"/>
          <p:cNvPicPr>
            <a:picLocks noChangeAspect="1"/>
          </p:cNvPicPr>
          <p:nvPr/>
        </p:nvPicPr>
        <p:blipFill>
          <a:blip r:embed="rId6"/>
          <a:stretch>
            <a:fillRect/>
          </a:stretch>
        </p:blipFill>
        <p:spPr>
          <a:xfrm rot="531914">
            <a:off x="5619316" y="4871305"/>
            <a:ext cx="2453814" cy="1633478"/>
          </a:xfrm>
          <a:prstGeom prst="rect">
            <a:avLst/>
          </a:prstGeom>
        </p:spPr>
      </p:pic>
      <p:pic>
        <p:nvPicPr>
          <p:cNvPr id="15" name="Picture 14"/>
          <p:cNvPicPr>
            <a:picLocks noChangeAspect="1"/>
          </p:cNvPicPr>
          <p:nvPr/>
        </p:nvPicPr>
        <p:blipFill>
          <a:blip r:embed="rId7"/>
          <a:stretch>
            <a:fillRect/>
          </a:stretch>
        </p:blipFill>
        <p:spPr>
          <a:xfrm rot="21374959">
            <a:off x="1174851" y="4882476"/>
            <a:ext cx="2524968" cy="1893726"/>
          </a:xfrm>
          <a:prstGeom prst="rect">
            <a:avLst/>
          </a:prstGeom>
        </p:spPr>
      </p:pic>
    </p:spTree>
    <p:extLst>
      <p:ext uri="{BB962C8B-B14F-4D97-AF65-F5344CB8AC3E}">
        <p14:creationId xmlns:p14="http://schemas.microsoft.com/office/powerpoint/2010/main" val="2648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041"/>
                                        </p:tgtEl>
                                        <p:attrNameLst>
                                          <p:attrName>style.visibility</p:attrName>
                                        </p:attrNameLst>
                                      </p:cBhvr>
                                      <p:to>
                                        <p:strVal val="visible"/>
                                      </p:to>
                                    </p:set>
                                    <p:animEffect transition="in" filter="wipe(down)">
                                      <p:cBhvr>
                                        <p:cTn id="19" dur="580">
                                          <p:stCondLst>
                                            <p:cond delay="0"/>
                                          </p:stCondLst>
                                        </p:cTn>
                                        <p:tgtEl>
                                          <p:spTgt spid="1041"/>
                                        </p:tgtEl>
                                      </p:cBhvr>
                                    </p:animEffect>
                                    <p:anim calcmode="lin" valueType="num">
                                      <p:cBhvr>
                                        <p:cTn id="20" dur="1822" tmFilter="0,0; 0.14,0.36; 0.43,0.73; 0.71,0.91; 1.0,1.0">
                                          <p:stCondLst>
                                            <p:cond delay="0"/>
                                          </p:stCondLst>
                                        </p:cTn>
                                        <p:tgtEl>
                                          <p:spTgt spid="104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4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4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4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41"/>
                                        </p:tgtEl>
                                        <p:attrNameLst>
                                          <p:attrName>ppt_y</p:attrName>
                                        </p:attrNameLst>
                                      </p:cBhvr>
                                      <p:tavLst>
                                        <p:tav tm="0" fmla="#ppt_y-sin(pi*$)/81">
                                          <p:val>
                                            <p:fltVal val="0"/>
                                          </p:val>
                                        </p:tav>
                                        <p:tav tm="100000">
                                          <p:val>
                                            <p:fltVal val="1"/>
                                          </p:val>
                                        </p:tav>
                                      </p:tavLst>
                                    </p:anim>
                                    <p:animScale>
                                      <p:cBhvr>
                                        <p:cTn id="25" dur="26">
                                          <p:stCondLst>
                                            <p:cond delay="650"/>
                                          </p:stCondLst>
                                        </p:cTn>
                                        <p:tgtEl>
                                          <p:spTgt spid="1041"/>
                                        </p:tgtEl>
                                      </p:cBhvr>
                                      <p:to x="100000" y="60000"/>
                                    </p:animScale>
                                    <p:animScale>
                                      <p:cBhvr>
                                        <p:cTn id="26" dur="166" decel="50000">
                                          <p:stCondLst>
                                            <p:cond delay="676"/>
                                          </p:stCondLst>
                                        </p:cTn>
                                        <p:tgtEl>
                                          <p:spTgt spid="1041"/>
                                        </p:tgtEl>
                                      </p:cBhvr>
                                      <p:to x="100000" y="100000"/>
                                    </p:animScale>
                                    <p:animScale>
                                      <p:cBhvr>
                                        <p:cTn id="27" dur="26">
                                          <p:stCondLst>
                                            <p:cond delay="1312"/>
                                          </p:stCondLst>
                                        </p:cTn>
                                        <p:tgtEl>
                                          <p:spTgt spid="1041"/>
                                        </p:tgtEl>
                                      </p:cBhvr>
                                      <p:to x="100000" y="80000"/>
                                    </p:animScale>
                                    <p:animScale>
                                      <p:cBhvr>
                                        <p:cTn id="28" dur="166" decel="50000">
                                          <p:stCondLst>
                                            <p:cond delay="1338"/>
                                          </p:stCondLst>
                                        </p:cTn>
                                        <p:tgtEl>
                                          <p:spTgt spid="1041"/>
                                        </p:tgtEl>
                                      </p:cBhvr>
                                      <p:to x="100000" y="100000"/>
                                    </p:animScale>
                                    <p:animScale>
                                      <p:cBhvr>
                                        <p:cTn id="29" dur="26">
                                          <p:stCondLst>
                                            <p:cond delay="1642"/>
                                          </p:stCondLst>
                                        </p:cTn>
                                        <p:tgtEl>
                                          <p:spTgt spid="1041"/>
                                        </p:tgtEl>
                                      </p:cBhvr>
                                      <p:to x="100000" y="90000"/>
                                    </p:animScale>
                                    <p:animScale>
                                      <p:cBhvr>
                                        <p:cTn id="30" dur="166" decel="50000">
                                          <p:stCondLst>
                                            <p:cond delay="1668"/>
                                          </p:stCondLst>
                                        </p:cTn>
                                        <p:tgtEl>
                                          <p:spTgt spid="1041"/>
                                        </p:tgtEl>
                                      </p:cBhvr>
                                      <p:to x="100000" y="100000"/>
                                    </p:animScale>
                                    <p:animScale>
                                      <p:cBhvr>
                                        <p:cTn id="31" dur="26">
                                          <p:stCondLst>
                                            <p:cond delay="1808"/>
                                          </p:stCondLst>
                                        </p:cTn>
                                        <p:tgtEl>
                                          <p:spTgt spid="1041"/>
                                        </p:tgtEl>
                                      </p:cBhvr>
                                      <p:to x="100000" y="95000"/>
                                    </p:animScale>
                                    <p:animScale>
                                      <p:cBhvr>
                                        <p:cTn id="32" dur="166" decel="50000">
                                          <p:stCondLst>
                                            <p:cond delay="1834"/>
                                          </p:stCondLst>
                                        </p:cTn>
                                        <p:tgtEl>
                                          <p:spTgt spid="10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3"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2"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2"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3" name="Picture 2"/>
          <p:cNvPicPr>
            <a:picLocks noChangeAspect="1"/>
          </p:cNvPicPr>
          <p:nvPr/>
        </p:nvPicPr>
        <p:blipFill>
          <a:blip r:embed="rId4"/>
          <a:stretch>
            <a:fillRect/>
          </a:stretch>
        </p:blipFill>
        <p:spPr>
          <a:xfrm>
            <a:off x="1981892" y="1363293"/>
            <a:ext cx="4954312" cy="3324821"/>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4" name="TextBox 3"/>
          <p:cNvSpPr txBox="1"/>
          <p:nvPr/>
        </p:nvSpPr>
        <p:spPr>
          <a:xfrm>
            <a:off x="506209" y="1377798"/>
            <a:ext cx="1362829" cy="369332"/>
          </a:xfrm>
          <a:prstGeom prst="rect">
            <a:avLst/>
          </a:prstGeom>
          <a:noFill/>
        </p:spPr>
        <p:txBody>
          <a:bodyPr wrap="square" rtlCol="0">
            <a:spAutoFit/>
          </a:bodyPr>
          <a:lstStyle/>
          <a:p>
            <a:r>
              <a:rPr lang="en-US" dirty="0" err="1" smtClean="0"/>
              <a:t>L’industrie</a:t>
            </a:r>
            <a:endParaRPr lang="en-GB" dirty="0"/>
          </a:p>
        </p:txBody>
      </p:sp>
    </p:spTree>
    <p:extLst>
      <p:ext uri="{BB962C8B-B14F-4D97-AF65-F5344CB8AC3E}">
        <p14:creationId xmlns:p14="http://schemas.microsoft.com/office/powerpoint/2010/main" val="17839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3"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2"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2"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4" name="Picture 3"/>
          <p:cNvPicPr>
            <a:picLocks noChangeAspect="1"/>
          </p:cNvPicPr>
          <p:nvPr/>
        </p:nvPicPr>
        <p:blipFill>
          <a:blip r:embed="rId4"/>
          <a:stretch>
            <a:fillRect/>
          </a:stretch>
        </p:blipFill>
        <p:spPr>
          <a:xfrm>
            <a:off x="1962188" y="1267556"/>
            <a:ext cx="5168605" cy="3449557"/>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3" name="TextBox 2"/>
          <p:cNvSpPr txBox="1"/>
          <p:nvPr/>
        </p:nvSpPr>
        <p:spPr>
          <a:xfrm>
            <a:off x="400859" y="1412776"/>
            <a:ext cx="1650861" cy="369332"/>
          </a:xfrm>
          <a:prstGeom prst="rect">
            <a:avLst/>
          </a:prstGeom>
          <a:noFill/>
        </p:spPr>
        <p:txBody>
          <a:bodyPr wrap="square" rtlCol="0">
            <a:spAutoFit/>
          </a:bodyPr>
          <a:lstStyle/>
          <a:p>
            <a:r>
              <a:rPr lang="en-US" dirty="0" smtClean="0"/>
              <a:t>La production</a:t>
            </a:r>
            <a:endParaRPr lang="en-GB" dirty="0"/>
          </a:p>
        </p:txBody>
      </p:sp>
    </p:spTree>
    <p:extLst>
      <p:ext uri="{BB962C8B-B14F-4D97-AF65-F5344CB8AC3E}">
        <p14:creationId xmlns:p14="http://schemas.microsoft.com/office/powerpoint/2010/main" val="40921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78782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 lecture</a:t>
            </a:r>
            <a:endParaRPr lang="en-US"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400859" y="1070189"/>
            <a:ext cx="4027125" cy="2520280"/>
          </a:xfrm>
          <a:prstGeom prst="rect">
            <a:avLst/>
          </a:prstGeom>
        </p:spPr>
      </p:pic>
      <p:pic>
        <p:nvPicPr>
          <p:cNvPr id="4" name="Picture 3"/>
          <p:cNvPicPr>
            <a:picLocks noChangeAspect="1"/>
          </p:cNvPicPr>
          <p:nvPr/>
        </p:nvPicPr>
        <p:blipFill>
          <a:blip r:embed="rId4"/>
          <a:stretch>
            <a:fillRect/>
          </a:stretch>
        </p:blipFill>
        <p:spPr>
          <a:xfrm>
            <a:off x="4546492" y="1070189"/>
            <a:ext cx="4145631" cy="2520280"/>
          </a:xfrm>
          <a:prstGeom prst="rect">
            <a:avLst/>
          </a:prstGeom>
        </p:spPr>
      </p:pic>
      <p:pic>
        <p:nvPicPr>
          <p:cNvPr id="5" name="Picture 4"/>
          <p:cNvPicPr>
            <a:picLocks noChangeAspect="1"/>
          </p:cNvPicPr>
          <p:nvPr/>
        </p:nvPicPr>
        <p:blipFill>
          <a:blip r:embed="rId5"/>
          <a:stretch>
            <a:fillRect/>
          </a:stretch>
        </p:blipFill>
        <p:spPr>
          <a:xfrm>
            <a:off x="400859" y="3878164"/>
            <a:ext cx="4027125" cy="2186316"/>
          </a:xfrm>
          <a:prstGeom prst="rect">
            <a:avLst/>
          </a:prstGeom>
        </p:spPr>
      </p:pic>
      <p:pic>
        <p:nvPicPr>
          <p:cNvPr id="6" name="Picture 5"/>
          <p:cNvPicPr>
            <a:picLocks noChangeAspect="1"/>
          </p:cNvPicPr>
          <p:nvPr/>
        </p:nvPicPr>
        <p:blipFill>
          <a:blip r:embed="rId6"/>
          <a:stretch>
            <a:fillRect/>
          </a:stretch>
        </p:blipFill>
        <p:spPr>
          <a:xfrm>
            <a:off x="4546491" y="3878164"/>
            <a:ext cx="4145632" cy="2184654"/>
          </a:xfrm>
          <a:prstGeom prst="rect">
            <a:avLst/>
          </a:prstGeom>
        </p:spPr>
      </p:pic>
    </p:spTree>
    <p:extLst>
      <p:ext uri="{BB962C8B-B14F-4D97-AF65-F5344CB8AC3E}">
        <p14:creationId xmlns:p14="http://schemas.microsoft.com/office/powerpoint/2010/main" val="5817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29208" y="116632"/>
            <a:ext cx="8291264" cy="50405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t>
            </a:r>
            <a:r>
              <a:rPr lang="fr-CA" dirty="0" smtClean="0">
                <a:latin typeface="Comic Sans MS" panose="030F0702030302020204" pitchFamily="66" charset="0"/>
              </a:rPr>
              <a:t>écriture</a:t>
            </a:r>
            <a:endParaRPr lang="en-US"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32516016"/>
              </p:ext>
            </p:extLst>
          </p:nvPr>
        </p:nvGraphicFramePr>
        <p:xfrm>
          <a:off x="529210" y="836712"/>
          <a:ext cx="8291260" cy="5688632"/>
        </p:xfrm>
        <a:graphic>
          <a:graphicData uri="http://schemas.openxmlformats.org/drawingml/2006/table">
            <a:tbl>
              <a:tblPr firstRow="1" bandRow="1">
                <a:tableStyleId>{5C22544A-7EE6-4342-B048-85BDC9FD1C3A}</a:tableStyleId>
              </a:tblPr>
              <a:tblGrid>
                <a:gridCol w="1658252"/>
                <a:gridCol w="1658252"/>
                <a:gridCol w="1658252"/>
                <a:gridCol w="1658252"/>
                <a:gridCol w="1658252"/>
              </a:tblGrid>
              <a:tr h="1422158">
                <a:tc>
                  <a:txBody>
                    <a:bodyPr/>
                    <a:lstStyle/>
                    <a:p>
                      <a:pPr algn="ctr"/>
                      <a:endParaRPr lang="en-US" dirty="0" smtClean="0"/>
                    </a:p>
                    <a:p>
                      <a:pPr algn="ctr"/>
                      <a:r>
                        <a:rPr lang="en-US" dirty="0" err="1" smtClean="0"/>
                        <a:t>Mes</a:t>
                      </a:r>
                      <a:r>
                        <a:rPr lang="en-US" baseline="0" dirty="0" smtClean="0"/>
                        <a:t> </a:t>
                      </a:r>
                      <a:r>
                        <a:rPr lang="en-US" baseline="0" dirty="0" err="1" smtClean="0"/>
                        <a:t>objectifs</a:t>
                      </a:r>
                      <a:endParaRPr lang="en-GB" dirty="0"/>
                    </a:p>
                  </a:txBody>
                  <a:tcPr/>
                </a:tc>
                <a:tc>
                  <a:txBody>
                    <a:bodyPr/>
                    <a:lstStyle/>
                    <a:p>
                      <a:pPr algn="ctr"/>
                      <a:endParaRPr lang="en-US" dirty="0" smtClean="0"/>
                    </a:p>
                    <a:p>
                      <a:pPr algn="ctr"/>
                      <a:r>
                        <a:rPr lang="en-US" dirty="0" err="1" smtClean="0"/>
                        <a:t>Mes</a:t>
                      </a:r>
                      <a:r>
                        <a:rPr lang="en-US" dirty="0" smtClean="0"/>
                        <a:t> actions à courts </a:t>
                      </a:r>
                      <a:r>
                        <a:rPr lang="en-US" dirty="0" err="1" smtClean="0"/>
                        <a:t>termes</a:t>
                      </a:r>
                      <a:endParaRPr lang="en-GB" dirty="0"/>
                    </a:p>
                  </a:txBody>
                  <a:tcPr/>
                </a:tc>
                <a:tc>
                  <a:txBody>
                    <a:bodyPr/>
                    <a:lstStyle/>
                    <a:p>
                      <a:pPr algn="ctr"/>
                      <a:endParaRPr lang="en-US" dirty="0" smtClean="0"/>
                    </a:p>
                    <a:p>
                      <a:pPr algn="ctr"/>
                      <a:r>
                        <a:rPr lang="en-US" dirty="0" smtClean="0"/>
                        <a:t>Points de </a:t>
                      </a:r>
                      <a:r>
                        <a:rPr lang="en-US" dirty="0" err="1" smtClean="0"/>
                        <a:t>repère</a:t>
                      </a:r>
                      <a:endParaRPr lang="en-GB" dirty="0"/>
                    </a:p>
                  </a:txBody>
                  <a:tcPr/>
                </a:tc>
                <a:tc>
                  <a:txBody>
                    <a:bodyPr/>
                    <a:lstStyle/>
                    <a:p>
                      <a:pPr algn="ctr"/>
                      <a:endParaRPr lang="en-US" dirty="0" smtClean="0"/>
                    </a:p>
                    <a:p>
                      <a:pPr algn="ctr"/>
                      <a:r>
                        <a:rPr lang="en-US" dirty="0" err="1" smtClean="0"/>
                        <a:t>Mes</a:t>
                      </a:r>
                      <a:r>
                        <a:rPr lang="en-US" dirty="0" smtClean="0"/>
                        <a:t> actions à long </a:t>
                      </a:r>
                      <a:r>
                        <a:rPr lang="en-US" dirty="0" err="1" smtClean="0"/>
                        <a:t>terme</a:t>
                      </a:r>
                      <a:endParaRPr lang="en-GB" dirty="0"/>
                    </a:p>
                  </a:txBody>
                  <a:tcPr/>
                </a:tc>
                <a:tc>
                  <a:txBody>
                    <a:bodyPr/>
                    <a:lstStyle/>
                    <a:p>
                      <a:pPr algn="ctr"/>
                      <a:endParaRPr lang="en-US" dirty="0" smtClean="0"/>
                    </a:p>
                    <a:p>
                      <a:pPr algn="ctr"/>
                      <a:r>
                        <a:rPr lang="en-US" dirty="0" smtClean="0"/>
                        <a:t>Points de </a:t>
                      </a:r>
                      <a:r>
                        <a:rPr lang="en-US" dirty="0" err="1" smtClean="0"/>
                        <a:t>repère</a:t>
                      </a:r>
                      <a:endParaRPr lang="en-GB" dirty="0"/>
                    </a:p>
                  </a:txBody>
                  <a:tcPr/>
                </a:tc>
              </a:tr>
              <a:tr h="1422158">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1422158">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1422158">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4893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764704"/>
            <a:ext cx="6336704" cy="3956957"/>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prstTxWarp prst="textStop">
              <a:avLst/>
            </a:prstTxWarp>
            <a:spAutoFit/>
          </a:bodyPr>
          <a:lstStyle/>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Perdu</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Wingdings" panose="05000000000000000000" pitchFamily="2" charset="2"/>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Action Button: Custom 6">
            <a:hlinkClick r:id="" action="ppaction://hlinkshowjump?jump=lastslideviewed" highlightClick="1"/>
          </p:cNvPr>
          <p:cNvSpPr/>
          <p:nvPr/>
        </p:nvSpPr>
        <p:spPr>
          <a:xfrm>
            <a:off x="2987824" y="5373216"/>
            <a:ext cx="3600400" cy="1080120"/>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latin typeface="Comic Sans MS" panose="030F0702030302020204" pitchFamily="66" charset="0"/>
              </a:rPr>
              <a:t>Clique </a:t>
            </a:r>
            <a:r>
              <a:rPr lang="en-US" sz="2800" dirty="0" err="1" smtClean="0">
                <a:latin typeface="Comic Sans MS" panose="030F0702030302020204" pitchFamily="66" charset="0"/>
              </a:rPr>
              <a:t>ici</a:t>
            </a:r>
            <a:r>
              <a:rPr lang="en-US" sz="2800" dirty="0" smtClean="0">
                <a:latin typeface="Comic Sans MS" panose="030F0702030302020204" pitchFamily="66" charset="0"/>
              </a:rPr>
              <a:t> pour </a:t>
            </a:r>
          </a:p>
          <a:p>
            <a:pPr algn="ctr"/>
            <a:r>
              <a:rPr lang="en-US" sz="2800" dirty="0" err="1" smtClean="0">
                <a:latin typeface="Comic Sans MS" panose="030F0702030302020204" pitchFamily="66" charset="0"/>
              </a:rPr>
              <a:t>ré</a:t>
            </a:r>
            <a:r>
              <a:rPr lang="en-US" sz="2800" dirty="0" smtClean="0">
                <a:latin typeface="Comic Sans MS" panose="030F0702030302020204" pitchFamily="66" charset="0"/>
              </a:rPr>
              <a:t>-essayer!</a:t>
            </a:r>
            <a:endParaRPr lang="en-GB" sz="2800" dirty="0">
              <a:latin typeface="Comic Sans MS" panose="030F0702030302020204" pitchFamily="66" charset="0"/>
            </a:endParaRPr>
          </a:p>
        </p:txBody>
      </p:sp>
      <p:pic>
        <p:nvPicPr>
          <p:cNvPr id="8" name="Scary Scream-SoundBible.com-11153843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46776" y="4112061"/>
            <a:ext cx="609600" cy="609600"/>
          </a:xfrm>
          <a:prstGeom prst="rect">
            <a:avLst/>
          </a:prstGeom>
        </p:spPr>
      </p:pic>
      <p:sp>
        <p:nvSpPr>
          <p:cNvPr id="2" name="Right Arrow 1"/>
          <p:cNvSpPr/>
          <p:nvPr/>
        </p:nvSpPr>
        <p:spPr>
          <a:xfrm rot="1909576">
            <a:off x="2130489" y="5171396"/>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 name="Right Arrow 5"/>
          <p:cNvSpPr/>
          <p:nvPr/>
        </p:nvSpPr>
        <p:spPr>
          <a:xfrm rot="8536940">
            <a:off x="6769907" y="5124201"/>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Right Arrow 8"/>
          <p:cNvSpPr/>
          <p:nvPr/>
        </p:nvSpPr>
        <p:spPr>
          <a:xfrm rot="19816064">
            <a:off x="2117933" y="6104538"/>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Right Arrow 9"/>
          <p:cNvSpPr/>
          <p:nvPr/>
        </p:nvSpPr>
        <p:spPr>
          <a:xfrm rot="12470885">
            <a:off x="6842343" y="6097836"/>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34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3" fill="hold"/>
                                        <p:tgtEl>
                                          <p:spTgt spid="8"/>
                                        </p:tgtEl>
                                      </p:cBhvr>
                                    </p:cmd>
                                  </p:childTnLst>
                                </p:cTn>
                              </p:par>
                              <p:par>
                                <p:cTn id="7" presetID="27" presetClass="emph" presetSubtype="0" fill="remove" grpId="0" nodeType="withEffect">
                                  <p:stCondLst>
                                    <p:cond delay="0"/>
                                  </p:stCondLst>
                                  <p:childTnLst>
                                    <p:animClr clrSpc="rgb" dir="cw">
                                      <p:cBhvr override="childStyle">
                                        <p:cTn id="8" dur="250" autoRev="1" fill="remove"/>
                                        <p:tgtEl>
                                          <p:spTgt spid="2"/>
                                        </p:tgtEl>
                                        <p:attrNameLst>
                                          <p:attrName>style.color</p:attrName>
                                        </p:attrNameLst>
                                      </p:cBhvr>
                                      <p:to>
                                        <a:schemeClr val="bg1"/>
                                      </p:to>
                                    </p:animClr>
                                    <p:animClr clrSpc="rgb" dir="cw">
                                      <p:cBhvr>
                                        <p:cTn id="9" dur="250" autoRev="1" fill="remove"/>
                                        <p:tgtEl>
                                          <p:spTgt spid="2"/>
                                        </p:tgtEl>
                                        <p:attrNameLst>
                                          <p:attrName>fillcolor</p:attrName>
                                        </p:attrNameLst>
                                      </p:cBhvr>
                                      <p:to>
                                        <a:schemeClr val="bg1"/>
                                      </p:to>
                                    </p:animClr>
                                    <p:set>
                                      <p:cBhvr>
                                        <p:cTn id="10" dur="250" autoRev="1" fill="remove"/>
                                        <p:tgtEl>
                                          <p:spTgt spid="2"/>
                                        </p:tgtEl>
                                        <p:attrNameLst>
                                          <p:attrName>fill.type</p:attrName>
                                        </p:attrNameLst>
                                      </p:cBhvr>
                                      <p:to>
                                        <p:strVal val="solid"/>
                                      </p:to>
                                    </p:set>
                                    <p:set>
                                      <p:cBhvr>
                                        <p:cTn id="11" dur="250" autoRev="1" fill="remove"/>
                                        <p:tgtEl>
                                          <p:spTgt spid="2"/>
                                        </p:tgtEl>
                                        <p:attrNameLst>
                                          <p:attrName>fill.on</p:attrName>
                                        </p:attrNameLst>
                                      </p:cBhvr>
                                      <p:to>
                                        <p:strVal val="true"/>
                                      </p:to>
                                    </p:set>
                                  </p:childTnLst>
                                </p:cTn>
                              </p:par>
                              <p:par>
                                <p:cTn id="12" presetID="27" presetClass="emph" presetSubtype="0" fill="remove" grpId="0" nodeType="withEffect">
                                  <p:stCondLst>
                                    <p:cond delay="0"/>
                                  </p:stCondLst>
                                  <p:childTnLst>
                                    <p:animClr clrSpc="rgb" dir="cw">
                                      <p:cBhvr override="childStyle">
                                        <p:cTn id="13" dur="250" autoRev="1" fill="remove"/>
                                        <p:tgtEl>
                                          <p:spTgt spid="6"/>
                                        </p:tgtEl>
                                        <p:attrNameLst>
                                          <p:attrName>style.color</p:attrName>
                                        </p:attrNameLst>
                                      </p:cBhvr>
                                      <p:to>
                                        <a:schemeClr val="bg1"/>
                                      </p:to>
                                    </p:animClr>
                                    <p:animClr clrSpc="rgb" dir="cw">
                                      <p:cBhvr>
                                        <p:cTn id="14" dur="250" autoRev="1" fill="remove"/>
                                        <p:tgtEl>
                                          <p:spTgt spid="6"/>
                                        </p:tgtEl>
                                        <p:attrNameLst>
                                          <p:attrName>fillcolor</p:attrName>
                                        </p:attrNameLst>
                                      </p:cBhvr>
                                      <p:to>
                                        <a:schemeClr val="bg1"/>
                                      </p:to>
                                    </p:animClr>
                                    <p:set>
                                      <p:cBhvr>
                                        <p:cTn id="15" dur="250" autoRev="1" fill="remove"/>
                                        <p:tgtEl>
                                          <p:spTgt spid="6"/>
                                        </p:tgtEl>
                                        <p:attrNameLst>
                                          <p:attrName>fill.type</p:attrName>
                                        </p:attrNameLst>
                                      </p:cBhvr>
                                      <p:to>
                                        <p:strVal val="solid"/>
                                      </p:to>
                                    </p:set>
                                    <p:set>
                                      <p:cBhvr>
                                        <p:cTn id="16" dur="250" autoRev="1" fill="remove"/>
                                        <p:tgtEl>
                                          <p:spTgt spid="6"/>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10"/>
                                        </p:tgtEl>
                                        <p:attrNameLst>
                                          <p:attrName>style.color</p:attrName>
                                        </p:attrNameLst>
                                      </p:cBhvr>
                                      <p:to>
                                        <a:schemeClr val="bg1"/>
                                      </p:to>
                                    </p:animClr>
                                    <p:animClr clrSpc="rgb" dir="cw">
                                      <p:cBhvr>
                                        <p:cTn id="19" dur="250" autoRev="1" fill="remove"/>
                                        <p:tgtEl>
                                          <p:spTgt spid="10"/>
                                        </p:tgtEl>
                                        <p:attrNameLst>
                                          <p:attrName>fillcolor</p:attrName>
                                        </p:attrNameLst>
                                      </p:cBhvr>
                                      <p:to>
                                        <a:schemeClr val="bg1"/>
                                      </p:to>
                                    </p:animClr>
                                    <p:set>
                                      <p:cBhvr>
                                        <p:cTn id="20" dur="250" autoRev="1" fill="remove"/>
                                        <p:tgtEl>
                                          <p:spTgt spid="10"/>
                                        </p:tgtEl>
                                        <p:attrNameLst>
                                          <p:attrName>fill.type</p:attrName>
                                        </p:attrNameLst>
                                      </p:cBhvr>
                                      <p:to>
                                        <p:strVal val="solid"/>
                                      </p:to>
                                    </p:set>
                                    <p:set>
                                      <p:cBhvr>
                                        <p:cTn id="21" dur="250" autoRev="1" fill="remove"/>
                                        <p:tgtEl>
                                          <p:spTgt spid="10"/>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9"/>
                                        </p:tgtEl>
                                        <p:attrNameLst>
                                          <p:attrName>style.color</p:attrName>
                                        </p:attrNameLst>
                                      </p:cBhvr>
                                      <p:to>
                                        <a:schemeClr val="bg1"/>
                                      </p:to>
                                    </p:animClr>
                                    <p:animClr clrSpc="rgb" dir="cw">
                                      <p:cBhvr>
                                        <p:cTn id="24" dur="250" autoRev="1" fill="remove"/>
                                        <p:tgtEl>
                                          <p:spTgt spid="9"/>
                                        </p:tgtEl>
                                        <p:attrNameLst>
                                          <p:attrName>fillcolor</p:attrName>
                                        </p:attrNameLst>
                                      </p:cBhvr>
                                      <p:to>
                                        <a:schemeClr val="bg1"/>
                                      </p:to>
                                    </p:animClr>
                                    <p:set>
                                      <p:cBhvr>
                                        <p:cTn id="25" dur="250" autoRev="1" fill="remove"/>
                                        <p:tgtEl>
                                          <p:spTgt spid="9"/>
                                        </p:tgtEl>
                                        <p:attrNameLst>
                                          <p:attrName>fill.type</p:attrName>
                                        </p:attrNameLst>
                                      </p:cBhvr>
                                      <p:to>
                                        <p:strVal val="solid"/>
                                      </p:to>
                                    </p:set>
                                    <p:set>
                                      <p:cBhvr>
                                        <p:cTn id="26"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remove" display="0">
                  <p:stCondLst>
                    <p:cond delay="indefinite"/>
                  </p:stCondLst>
                  <p:endCondLst>
                    <p:cond evt="onStopAudio" delay="0">
                      <p:tgtEl>
                        <p:sldTgt/>
                      </p:tgtEl>
                    </p:cond>
                  </p:endCondLst>
                </p:cTn>
                <p:tgtEl>
                  <p:spTgt spid="8"/>
                </p:tgtEl>
              </p:cMediaNode>
            </p:audio>
          </p:childTnLst>
        </p:cTn>
      </p:par>
    </p:tnLst>
    <p:bldLst>
      <p:bldP spid="2" grpId="0" animBg="1"/>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764704"/>
            <a:ext cx="6336704" cy="3956957"/>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prstTxWarp prst="textCurveDown">
              <a:avLst/>
            </a:prstTxWarp>
            <a:spAutoFit/>
          </a:bodyPr>
          <a:lstStyle/>
          <a:p>
            <a:pPr algn="ctr"/>
            <a:r>
              <a:rPr lang="en-US" sz="5400" b="1" dirty="0" err="1" smtClean="0">
                <a:ln w="6600">
                  <a:solidFill>
                    <a:schemeClr val="accent5">
                      <a:lumMod val="75000"/>
                    </a:schemeClr>
                  </a:solidFill>
                  <a:prstDash val="solid"/>
                </a:ln>
                <a:solidFill>
                  <a:schemeClr val="bg1"/>
                </a:solidFill>
                <a:effectLst>
                  <a:outerShdw dist="38100" dir="2700000" algn="tl" rotWithShape="0">
                    <a:schemeClr val="accent2"/>
                  </a:outerShdw>
                </a:effectLst>
              </a:rPr>
              <a:t>Gagné</a:t>
            </a:r>
            <a:r>
              <a:rPr lang="en-US" sz="5400" b="1" dirty="0" smtClean="0">
                <a:ln w="13462">
                  <a:solidFill>
                    <a:srgbClr val="C00000"/>
                  </a:solidFill>
                  <a:prstDash val="solid"/>
                </a:ln>
                <a:solidFill>
                  <a:schemeClr val="bg1"/>
                </a:solidFill>
                <a:effectLst>
                  <a:outerShdw dist="38100" dir="2700000" algn="bl" rotWithShape="0">
                    <a:srgbClr val="4BACC6"/>
                  </a:outerShdw>
                </a:effectLst>
              </a:rPr>
              <a:t>!</a:t>
            </a:r>
          </a:p>
          <a:p>
            <a:pPr algn="ctr"/>
            <a:r>
              <a:rPr lang="en-US" sz="5400" b="1" dirty="0" smtClean="0">
                <a:ln w="13462">
                  <a:solidFill>
                    <a:srgbClr val="C00000"/>
                  </a:solidFill>
                  <a:prstDash val="solid"/>
                </a:ln>
                <a:solidFill>
                  <a:schemeClr val="bg1"/>
                </a:solidFill>
                <a:effectLst>
                  <a:outerShdw dist="38100" dir="2700000" algn="bl" rotWithShape="0">
                    <a:srgbClr val="4BACC6"/>
                  </a:outerShdw>
                </a:effectLst>
                <a:sym typeface="Wingdings" panose="05000000000000000000" pitchFamily="2" charset="2"/>
              </a:rPr>
              <a:t></a:t>
            </a:r>
            <a:endParaRPr lang="en-US" sz="5400" b="1" dirty="0">
              <a:ln w="13462">
                <a:solidFill>
                  <a:srgbClr val="C00000"/>
                </a:solidFill>
                <a:prstDash val="solid"/>
              </a:ln>
              <a:solidFill>
                <a:schemeClr val="bg1"/>
              </a:solidFill>
              <a:effectLst>
                <a:outerShdw dist="38100" dir="2700000" algn="bl" rotWithShape="0">
                  <a:srgbClr val="4BACC6"/>
                </a:outerShdw>
              </a:effectLst>
            </a:endParaRPr>
          </a:p>
        </p:txBody>
      </p:sp>
      <p:sp>
        <p:nvSpPr>
          <p:cNvPr id="4" name="Action Button: Custom 3">
            <a:hlinkClick r:id="" action="ppaction://hlinkshowjump?jump=lastslideviewed" highlightClick="1"/>
          </p:cNvPr>
          <p:cNvSpPr/>
          <p:nvPr/>
        </p:nvSpPr>
        <p:spPr>
          <a:xfrm>
            <a:off x="2519772" y="5371423"/>
            <a:ext cx="4536504" cy="1080120"/>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latin typeface="Comic Sans MS" panose="030F0702030302020204" pitchFamily="66" charset="0"/>
              </a:rPr>
              <a:t>Bravo! </a:t>
            </a:r>
            <a:r>
              <a:rPr lang="en-US" sz="2800" dirty="0" err="1" smtClean="0">
                <a:latin typeface="Comic Sans MS" panose="030F0702030302020204" pitchFamily="66" charset="0"/>
              </a:rPr>
              <a:t>Prochaine</a:t>
            </a:r>
            <a:r>
              <a:rPr lang="en-US" sz="2800" dirty="0" smtClean="0">
                <a:latin typeface="Comic Sans MS" panose="030F0702030302020204" pitchFamily="66" charset="0"/>
              </a:rPr>
              <a:t> </a:t>
            </a:r>
            <a:r>
              <a:rPr lang="en-US" sz="2800" dirty="0" err="1" smtClean="0">
                <a:latin typeface="Comic Sans MS" panose="030F0702030302020204" pitchFamily="66" charset="0"/>
              </a:rPr>
              <a:t>diapo</a:t>
            </a:r>
            <a:r>
              <a:rPr lang="en-US" sz="2800" dirty="0" smtClean="0">
                <a:latin typeface="Comic Sans MS" panose="030F0702030302020204" pitchFamily="66" charset="0"/>
              </a:rPr>
              <a:t>!</a:t>
            </a:r>
            <a:endParaRPr lang="en-GB" sz="2800" dirty="0">
              <a:latin typeface="Comic Sans MS" panose="030F0702030302020204" pitchFamily="66" charset="0"/>
            </a:endParaRPr>
          </a:p>
        </p:txBody>
      </p:sp>
      <p:pic>
        <p:nvPicPr>
          <p:cNvPr id="2" name="applaus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46776" y="4112061"/>
            <a:ext cx="609600" cy="609600"/>
          </a:xfrm>
          <a:prstGeom prst="rect">
            <a:avLst/>
          </a:prstGeom>
        </p:spPr>
      </p:pic>
      <p:sp>
        <p:nvSpPr>
          <p:cNvPr id="6" name="Right Arrow 5"/>
          <p:cNvSpPr/>
          <p:nvPr/>
        </p:nvSpPr>
        <p:spPr>
          <a:xfrm rot="1909576">
            <a:off x="1717623" y="5029184"/>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Right Arrow 6"/>
          <p:cNvSpPr/>
          <p:nvPr/>
        </p:nvSpPr>
        <p:spPr>
          <a:xfrm rot="8536940">
            <a:off x="7192220" y="5060015"/>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 name="Right Arrow 7"/>
          <p:cNvSpPr/>
          <p:nvPr/>
        </p:nvSpPr>
        <p:spPr>
          <a:xfrm rot="19816064">
            <a:off x="1680571" y="6293604"/>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Right Arrow 8"/>
          <p:cNvSpPr/>
          <p:nvPr/>
        </p:nvSpPr>
        <p:spPr>
          <a:xfrm rot="12470885">
            <a:off x="7193693" y="6286904"/>
            <a:ext cx="702446"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52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 fill="hold"/>
                                        <p:tgtEl>
                                          <p:spTgt spid="2"/>
                                        </p:tgtEl>
                                      </p:cBhvr>
                                    </p:cmd>
                                  </p:childTnLst>
                                </p:cTn>
                              </p:par>
                              <p:par>
                                <p:cTn id="7" presetID="27" presetClass="emph" presetSubtype="0" fill="remove" grpId="0" nodeType="withEffect">
                                  <p:stCondLst>
                                    <p:cond delay="0"/>
                                  </p:stCondLst>
                                  <p:childTnLst>
                                    <p:animClr clrSpc="rgb" dir="cw">
                                      <p:cBhvr override="childStyle">
                                        <p:cTn id="8" dur="250" autoRev="1" fill="remove"/>
                                        <p:tgtEl>
                                          <p:spTgt spid="6"/>
                                        </p:tgtEl>
                                        <p:attrNameLst>
                                          <p:attrName>style.color</p:attrName>
                                        </p:attrNameLst>
                                      </p:cBhvr>
                                      <p:to>
                                        <a:schemeClr val="bg1"/>
                                      </p:to>
                                    </p:animClr>
                                    <p:animClr clrSpc="rgb" dir="cw">
                                      <p:cBhvr>
                                        <p:cTn id="9" dur="250" autoRev="1" fill="remove"/>
                                        <p:tgtEl>
                                          <p:spTgt spid="6"/>
                                        </p:tgtEl>
                                        <p:attrNameLst>
                                          <p:attrName>fillcolor</p:attrName>
                                        </p:attrNameLst>
                                      </p:cBhvr>
                                      <p:to>
                                        <a:schemeClr val="bg1"/>
                                      </p:to>
                                    </p:animClr>
                                    <p:set>
                                      <p:cBhvr>
                                        <p:cTn id="10" dur="250" autoRev="1" fill="remove"/>
                                        <p:tgtEl>
                                          <p:spTgt spid="6"/>
                                        </p:tgtEl>
                                        <p:attrNameLst>
                                          <p:attrName>fill.type</p:attrName>
                                        </p:attrNameLst>
                                      </p:cBhvr>
                                      <p:to>
                                        <p:strVal val="solid"/>
                                      </p:to>
                                    </p:set>
                                    <p:set>
                                      <p:cBhvr>
                                        <p:cTn id="11" dur="250" autoRev="1" fill="remove"/>
                                        <p:tgtEl>
                                          <p:spTgt spid="6"/>
                                        </p:tgtEl>
                                        <p:attrNameLst>
                                          <p:attrName>fill.on</p:attrName>
                                        </p:attrNameLst>
                                      </p:cBhvr>
                                      <p:to>
                                        <p:strVal val="true"/>
                                      </p:to>
                                    </p:set>
                                  </p:childTnLst>
                                </p:cTn>
                              </p:par>
                              <p:par>
                                <p:cTn id="12" presetID="27" presetClass="emph" presetSubtype="0" fill="remove" grpId="0" nodeType="with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9"/>
                                        </p:tgtEl>
                                        <p:attrNameLst>
                                          <p:attrName>style.color</p:attrName>
                                        </p:attrNameLst>
                                      </p:cBhvr>
                                      <p:to>
                                        <a:schemeClr val="bg1"/>
                                      </p:to>
                                    </p:animClr>
                                    <p:animClr clrSpc="rgb" dir="cw">
                                      <p:cBhvr>
                                        <p:cTn id="19" dur="250" autoRev="1" fill="remove"/>
                                        <p:tgtEl>
                                          <p:spTgt spid="9"/>
                                        </p:tgtEl>
                                        <p:attrNameLst>
                                          <p:attrName>fillcolor</p:attrName>
                                        </p:attrNameLst>
                                      </p:cBhvr>
                                      <p:to>
                                        <a:schemeClr val="bg1"/>
                                      </p:to>
                                    </p:animClr>
                                    <p:set>
                                      <p:cBhvr>
                                        <p:cTn id="20" dur="250" autoRev="1" fill="remove"/>
                                        <p:tgtEl>
                                          <p:spTgt spid="9"/>
                                        </p:tgtEl>
                                        <p:attrNameLst>
                                          <p:attrName>fill.type</p:attrName>
                                        </p:attrNameLst>
                                      </p:cBhvr>
                                      <p:to>
                                        <p:strVal val="solid"/>
                                      </p:to>
                                    </p:set>
                                    <p:set>
                                      <p:cBhvr>
                                        <p:cTn id="21" dur="250" autoRev="1" fill="remove"/>
                                        <p:tgtEl>
                                          <p:spTgt spid="9"/>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8"/>
                                        </p:tgtEl>
                                        <p:attrNameLst>
                                          <p:attrName>style.color</p:attrName>
                                        </p:attrNameLst>
                                      </p:cBhvr>
                                      <p:to>
                                        <a:schemeClr val="bg1"/>
                                      </p:to>
                                    </p:animClr>
                                    <p:animClr clrSpc="rgb" dir="cw">
                                      <p:cBhvr>
                                        <p:cTn id="24" dur="250" autoRev="1" fill="remove"/>
                                        <p:tgtEl>
                                          <p:spTgt spid="8"/>
                                        </p:tgtEl>
                                        <p:attrNameLst>
                                          <p:attrName>fillcolor</p:attrName>
                                        </p:attrNameLst>
                                      </p:cBhvr>
                                      <p:to>
                                        <a:schemeClr val="bg1"/>
                                      </p:to>
                                    </p:animClr>
                                    <p:set>
                                      <p:cBhvr>
                                        <p:cTn id="25" dur="250" autoRev="1" fill="remove"/>
                                        <p:tgtEl>
                                          <p:spTgt spid="8"/>
                                        </p:tgtEl>
                                        <p:attrNameLst>
                                          <p:attrName>fill.type</p:attrName>
                                        </p:attrNameLst>
                                      </p:cBhvr>
                                      <p:to>
                                        <p:strVal val="solid"/>
                                      </p:to>
                                    </p:set>
                                    <p:set>
                                      <p:cBhvr>
                                        <p:cTn id="26"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remove"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nvPr>
        </p:nvSpPr>
        <p:spPr>
          <a:xfrm>
            <a:off x="457200" y="1196752"/>
            <a:ext cx="8291264" cy="5328592"/>
          </a:xfrm>
        </p:spPr>
        <p:style>
          <a:lnRef idx="0">
            <a:schemeClr val="accent4"/>
          </a:lnRef>
          <a:fillRef idx="3">
            <a:schemeClr val="accent4"/>
          </a:fillRef>
          <a:effectRef idx="3">
            <a:schemeClr val="accent4"/>
          </a:effectRef>
          <a:fontRef idx="minor">
            <a:schemeClr val="lt1"/>
          </a:fontRef>
        </p:style>
        <p:txBody>
          <a:bodyPr>
            <a:normAutofit fontScale="62500" lnSpcReduction="20000"/>
          </a:bodyPr>
          <a:lstStyle/>
          <a:p>
            <a:pPr marL="0" indent="0">
              <a:buNone/>
            </a:pPr>
            <a:r>
              <a:rPr lang="fr-FR" sz="3400" dirty="0">
                <a:latin typeface="Comic Sans MS" panose="030F0702030302020204" pitchFamily="66" charset="0"/>
              </a:rPr>
              <a:t>Bonjour les élèves,</a:t>
            </a:r>
          </a:p>
          <a:p>
            <a:pPr marL="0" indent="0">
              <a:buNone/>
            </a:pPr>
            <a:r>
              <a:rPr lang="fr-FR" sz="3400" dirty="0">
                <a:latin typeface="Comic Sans MS" panose="030F0702030302020204" pitchFamily="66" charset="0"/>
              </a:rPr>
              <a:t>	</a:t>
            </a:r>
            <a:endParaRPr lang="fr-FR" sz="3400" dirty="0" smtClean="0">
              <a:latin typeface="Comic Sans MS" panose="030F0702030302020204" pitchFamily="66" charset="0"/>
            </a:endParaRPr>
          </a:p>
          <a:p>
            <a:pPr marL="0" indent="0">
              <a:buNone/>
            </a:pPr>
            <a:r>
              <a:rPr lang="fr-FR" sz="3400" dirty="0">
                <a:latin typeface="Comic Sans MS" panose="030F0702030302020204" pitchFamily="66" charset="0"/>
              </a:rPr>
              <a:t>	Dans mon métier d’enseignant </a:t>
            </a:r>
            <a:r>
              <a:rPr lang="fr-FR" sz="3400" dirty="0" smtClean="0">
                <a:latin typeface="Comic Sans MS" panose="030F0702030302020204" pitchFamily="66" charset="0"/>
              </a:rPr>
              <a:t>en immersion</a:t>
            </a:r>
            <a:r>
              <a:rPr lang="fr-FR" sz="3400" dirty="0">
                <a:latin typeface="Comic Sans MS" panose="030F0702030302020204" pitchFamily="66" charset="0"/>
              </a:rPr>
              <a:t>, je peux souvent vous entendre parler des difficultés d’apprendre le français. Vous vous demandez peut-être pourquoi vos parents ont pris la décision de vous mettre en immersion et vous pensez que cela rendrait votre vie plus facile si vous étiez dans le programme anglais. </a:t>
            </a:r>
          </a:p>
          <a:p>
            <a:pPr marL="0" indent="0">
              <a:buNone/>
            </a:pPr>
            <a:r>
              <a:rPr lang="fr-FR" sz="3400" dirty="0">
                <a:latin typeface="Comic Sans MS" panose="030F0702030302020204" pitchFamily="66" charset="0"/>
              </a:rPr>
              <a:t>Vos parents veulent faciliter votre futur. C’est leur responsabilité et, par conséquent, ils doivent prendre des décisions, quelques fois difficiles, qui concernent votre éducation. Savoir parler une deuxième langue efficacement va vous donner une gamme plus grande de carrières dans des secteurs différents. Quels sont, d’après vous, ces secteurs?</a:t>
            </a:r>
          </a:p>
          <a:p>
            <a:pPr marL="0" indent="0">
              <a:buNone/>
            </a:pPr>
            <a:r>
              <a:rPr lang="fr-FR" sz="3400" dirty="0">
                <a:latin typeface="Comic Sans MS" panose="030F0702030302020204" pitchFamily="66" charset="0"/>
              </a:rPr>
              <a:t>											</a:t>
            </a:r>
            <a:r>
              <a:rPr lang="fr-FR" sz="3400" dirty="0" smtClean="0">
                <a:latin typeface="Comic Sans MS" panose="030F0702030302020204" pitchFamily="66" charset="0"/>
              </a:rPr>
              <a:t>                                 Bonne </a:t>
            </a:r>
            <a:r>
              <a:rPr lang="fr-FR" sz="3400" dirty="0">
                <a:latin typeface="Comic Sans MS" panose="030F0702030302020204" pitchFamily="66" charset="0"/>
              </a:rPr>
              <a:t>journée!</a:t>
            </a:r>
          </a:p>
        </p:txBody>
      </p:sp>
    </p:spTree>
    <p:extLst>
      <p:ext uri="{BB962C8B-B14F-4D97-AF65-F5344CB8AC3E}">
        <p14:creationId xmlns:p14="http://schemas.microsoft.com/office/powerpoint/2010/main" val="23166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par>
                          <p:cTn id="28" fill="hold">
                            <p:stCondLst>
                              <p:cond delay="10500"/>
                            </p:stCondLst>
                            <p:childTnLst>
                              <p:par>
                                <p:cTn id="29" presetID="21"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latin typeface="Comic Sans MS" panose="030F0702030302020204" pitchFamily="66" charset="0"/>
              </a:rPr>
              <a:t>Réfléchissez</a:t>
            </a:r>
            <a:r>
              <a:rPr lang="en-US" dirty="0" smtClean="0">
                <a:latin typeface="Comic Sans MS" panose="030F0702030302020204" pitchFamily="66" charset="0"/>
              </a:rPr>
              <a:t>! </a:t>
            </a:r>
          </a:p>
          <a:p>
            <a:r>
              <a:rPr lang="en-US" dirty="0" smtClean="0">
                <a:latin typeface="Comic Sans MS" panose="030F0702030302020204" pitchFamily="66" charset="0"/>
              </a:rPr>
              <a:t>un petit </a:t>
            </a:r>
            <a:r>
              <a:rPr lang="en-US" dirty="0" err="1" smtClean="0">
                <a:latin typeface="Comic Sans MS" panose="030F0702030302020204" pitchFamily="66" charset="0"/>
              </a:rPr>
              <a:t>jeu</a:t>
            </a:r>
            <a:r>
              <a:rPr lang="en-US" dirty="0" smtClean="0">
                <a:latin typeface="Comic Sans MS" panose="030F0702030302020204" pitchFamily="66" charset="0"/>
              </a:rPr>
              <a:t> de </a:t>
            </a:r>
            <a:r>
              <a:rPr lang="en-US" dirty="0" err="1" smtClean="0">
                <a:latin typeface="Comic Sans MS" panose="030F0702030302020204" pitchFamily="66" charset="0"/>
              </a:rPr>
              <a:t>devinette</a:t>
            </a:r>
            <a:r>
              <a:rPr lang="en-US" dirty="0" smtClean="0">
                <a:latin typeface="Comic Sans MS" panose="030F0702030302020204" pitchFamily="66" charset="0"/>
              </a:rPr>
              <a:t>, </a:t>
            </a:r>
            <a:r>
              <a:rPr lang="en-US" dirty="0" err="1" smtClean="0">
                <a:latin typeface="Comic Sans MS" panose="030F0702030302020204" pitchFamily="66" charset="0"/>
              </a:rPr>
              <a:t>c’est</a:t>
            </a:r>
            <a:r>
              <a:rPr lang="en-US" dirty="0" smtClean="0">
                <a:latin typeface="Comic Sans MS" panose="030F0702030302020204" pitchFamily="66" charset="0"/>
              </a:rPr>
              <a:t> </a:t>
            </a:r>
            <a:r>
              <a:rPr lang="en-US" dirty="0" err="1" smtClean="0">
                <a:latin typeface="Comic Sans MS" panose="030F0702030302020204" pitchFamily="66" charset="0"/>
              </a:rPr>
              <a:t>quel</a:t>
            </a:r>
            <a:r>
              <a:rPr lang="en-US" dirty="0" smtClean="0">
                <a:latin typeface="Comic Sans MS" panose="030F0702030302020204" pitchFamily="66" charset="0"/>
              </a:rPr>
              <a:t> </a:t>
            </a:r>
            <a:r>
              <a:rPr lang="en-US" dirty="0" err="1" smtClean="0">
                <a:latin typeface="Comic Sans MS" panose="030F0702030302020204" pitchFamily="66" charset="0"/>
              </a:rPr>
              <a:t>secteur</a:t>
            </a:r>
            <a:r>
              <a:rPr lang="en-US" dirty="0" smtClean="0">
                <a:latin typeface="Comic Sans MS" panose="030F0702030302020204" pitchFamily="66" charset="0"/>
              </a:rPr>
              <a:t> </a:t>
            </a:r>
            <a:r>
              <a:rPr lang="en-US" dirty="0" err="1" smtClean="0">
                <a:latin typeface="Comic Sans MS" panose="030F0702030302020204" pitchFamily="66" charset="0"/>
              </a:rPr>
              <a:t>économique</a:t>
            </a:r>
            <a:r>
              <a:rPr lang="en-US" dirty="0" smtClean="0">
                <a:latin typeface="Comic Sans MS" panose="030F0702030302020204" pitchFamily="66" charset="0"/>
              </a:rPr>
              <a:t>?</a:t>
            </a:r>
            <a:endParaRPr lang="en-US" dirty="0">
              <a:latin typeface="Comic Sans MS" panose="030F0702030302020204" pitchFamily="66" charset="0"/>
            </a:endParaRPr>
          </a:p>
        </p:txBody>
      </p:sp>
      <p:sp>
        <p:nvSpPr>
          <p:cNvPr id="2" name="Rounded Rectangle 1">
            <a:hlinkClick r:id="rId3"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Le </a:t>
            </a:r>
            <a:r>
              <a:rPr lang="en-US" dirty="0" err="1" smtClean="0"/>
              <a:t>secteur</a:t>
            </a:r>
            <a:r>
              <a:rPr lang="en-US" dirty="0" smtClean="0"/>
              <a:t> </a:t>
            </a:r>
            <a:r>
              <a:rPr lang="en-US" dirty="0" err="1" smtClean="0"/>
              <a:t>primaire</a:t>
            </a:r>
            <a:endParaRPr lang="en-GB" dirty="0"/>
          </a:p>
        </p:txBody>
      </p:sp>
      <p:sp>
        <p:nvSpPr>
          <p:cNvPr id="8" name="Rounded Rectangle 7">
            <a:hlinkClick r:id="rId4"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Le </a:t>
            </a:r>
            <a:r>
              <a:rPr lang="en-US" dirty="0" err="1" smtClean="0"/>
              <a:t>secteur</a:t>
            </a:r>
            <a:r>
              <a:rPr lang="en-US" dirty="0" smtClean="0"/>
              <a:t> </a:t>
            </a:r>
            <a:r>
              <a:rPr lang="en-US" dirty="0" err="1" smtClean="0"/>
              <a:t>secondaire</a:t>
            </a:r>
            <a:endParaRPr lang="en-GB" dirty="0"/>
          </a:p>
        </p:txBody>
      </p:sp>
      <p:sp>
        <p:nvSpPr>
          <p:cNvPr id="9" name="Rounded Rectangle 8">
            <a:hlinkClick r:id="rId4"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Le </a:t>
            </a:r>
            <a:r>
              <a:rPr lang="en-US" dirty="0" err="1" smtClean="0"/>
              <a:t>secteur</a:t>
            </a:r>
            <a:r>
              <a:rPr lang="en-US" dirty="0" smtClean="0"/>
              <a:t> </a:t>
            </a:r>
            <a:r>
              <a:rPr lang="en-US" dirty="0" err="1" smtClean="0"/>
              <a:t>tertiaire</a:t>
            </a:r>
            <a:endParaRPr lang="en-GB" dirty="0"/>
          </a:p>
        </p:txBody>
      </p:sp>
      <p:sp>
        <p:nvSpPr>
          <p:cNvPr id="10" name="Rounded Rectangle 9">
            <a:hlinkClick r:id="rId4"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Le </a:t>
            </a:r>
            <a:r>
              <a:rPr lang="en-US" dirty="0" err="1" smtClean="0"/>
              <a:t>secteur</a:t>
            </a:r>
            <a:r>
              <a:rPr lang="en-US" dirty="0" smtClean="0"/>
              <a:t> </a:t>
            </a:r>
            <a:r>
              <a:rPr lang="en-US" dirty="0" err="1" smtClean="0"/>
              <a:t>quaternaire</a:t>
            </a:r>
            <a:endParaRPr lang="en-GB" dirty="0"/>
          </a:p>
        </p:txBody>
      </p:sp>
      <p:pic>
        <p:nvPicPr>
          <p:cNvPr id="3" name="Picture 2"/>
          <p:cNvPicPr>
            <a:picLocks noChangeAspect="1"/>
          </p:cNvPicPr>
          <p:nvPr/>
        </p:nvPicPr>
        <p:blipFill>
          <a:blip r:embed="rId5"/>
          <a:stretch>
            <a:fillRect/>
          </a:stretch>
        </p:blipFill>
        <p:spPr>
          <a:xfrm>
            <a:off x="1684586" y="1302042"/>
            <a:ext cx="5723809" cy="3476190"/>
          </a:xfrm>
          <a:prstGeom prst="rect">
            <a:avLst/>
          </a:prstGeom>
        </p:spPr>
      </p:pic>
      <p:sp>
        <p:nvSpPr>
          <p:cNvPr id="4" name="TextBox 3"/>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5" name="TextBox 4"/>
          <p:cNvSpPr txBox="1"/>
          <p:nvPr/>
        </p:nvSpPr>
        <p:spPr>
          <a:xfrm>
            <a:off x="179513" y="1484784"/>
            <a:ext cx="1505074" cy="369332"/>
          </a:xfrm>
          <a:prstGeom prst="rect">
            <a:avLst/>
          </a:prstGeom>
          <a:noFill/>
        </p:spPr>
        <p:txBody>
          <a:bodyPr wrap="square" rtlCol="0">
            <a:spAutoFit/>
          </a:bodyPr>
          <a:lstStyle/>
          <a:p>
            <a:r>
              <a:rPr lang="en-US" dirty="0" smtClean="0"/>
              <a:t>L’ agriculture</a:t>
            </a:r>
            <a:endParaRPr lang="en-GB" dirty="0"/>
          </a:p>
        </p:txBody>
      </p:sp>
    </p:spTree>
    <p:extLst>
      <p:ext uri="{BB962C8B-B14F-4D97-AF65-F5344CB8AC3E}">
        <p14:creationId xmlns:p14="http://schemas.microsoft.com/office/powerpoint/2010/main" val="33458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3"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3"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4"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3"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4" name="Picture 3"/>
          <p:cNvPicPr>
            <a:picLocks noChangeAspect="1"/>
          </p:cNvPicPr>
          <p:nvPr/>
        </p:nvPicPr>
        <p:blipFill>
          <a:blip r:embed="rId5"/>
          <a:stretch>
            <a:fillRect/>
          </a:stretch>
        </p:blipFill>
        <p:spPr>
          <a:xfrm>
            <a:off x="2098219" y="1413493"/>
            <a:ext cx="4896544" cy="3259576"/>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5" name="TextBox 4"/>
          <p:cNvSpPr txBox="1"/>
          <p:nvPr/>
        </p:nvSpPr>
        <p:spPr>
          <a:xfrm>
            <a:off x="179512" y="1413493"/>
            <a:ext cx="1918707" cy="369332"/>
          </a:xfrm>
          <a:prstGeom prst="rect">
            <a:avLst/>
          </a:prstGeom>
          <a:noFill/>
        </p:spPr>
        <p:txBody>
          <a:bodyPr wrap="square" rtlCol="0">
            <a:spAutoFit/>
          </a:bodyPr>
          <a:lstStyle/>
          <a:p>
            <a:r>
              <a:rPr lang="en-US" dirty="0" err="1" smtClean="0"/>
              <a:t>L’enseignement</a:t>
            </a:r>
            <a:endParaRPr lang="en-GB" dirty="0"/>
          </a:p>
        </p:txBody>
      </p:sp>
    </p:spTree>
    <p:extLst>
      <p:ext uri="{BB962C8B-B14F-4D97-AF65-F5344CB8AC3E}">
        <p14:creationId xmlns:p14="http://schemas.microsoft.com/office/powerpoint/2010/main" val="5499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2"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2"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3"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2050" name="Picture 2" descr="72aa2b4c-227c-49d1-97e4-621f90e47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751" y="1198451"/>
            <a:ext cx="4865480" cy="364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3" name="TextBox 2"/>
          <p:cNvSpPr txBox="1"/>
          <p:nvPr/>
        </p:nvSpPr>
        <p:spPr>
          <a:xfrm>
            <a:off x="179512" y="1340768"/>
            <a:ext cx="1656184" cy="369332"/>
          </a:xfrm>
          <a:prstGeom prst="rect">
            <a:avLst/>
          </a:prstGeom>
          <a:noFill/>
        </p:spPr>
        <p:txBody>
          <a:bodyPr wrap="square" rtlCol="0">
            <a:spAutoFit/>
          </a:bodyPr>
          <a:lstStyle/>
          <a:p>
            <a:r>
              <a:rPr lang="en-US" dirty="0" err="1" smtClean="0"/>
              <a:t>L’informatique</a:t>
            </a:r>
            <a:endParaRPr lang="en-GB" dirty="0"/>
          </a:p>
        </p:txBody>
      </p:sp>
    </p:spTree>
    <p:extLst>
      <p:ext uri="{BB962C8B-B14F-4D97-AF65-F5344CB8AC3E}">
        <p14:creationId xmlns:p14="http://schemas.microsoft.com/office/powerpoint/2010/main" val="1261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3"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3"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3"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3" name="Picture 2"/>
          <p:cNvPicPr>
            <a:picLocks noChangeAspect="1"/>
          </p:cNvPicPr>
          <p:nvPr/>
        </p:nvPicPr>
        <p:blipFill>
          <a:blip r:embed="rId4"/>
          <a:stretch>
            <a:fillRect/>
          </a:stretch>
        </p:blipFill>
        <p:spPr>
          <a:xfrm>
            <a:off x="1590362" y="1268760"/>
            <a:ext cx="6240909" cy="3528392"/>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4" name="TextBox 3"/>
          <p:cNvSpPr txBox="1"/>
          <p:nvPr/>
        </p:nvSpPr>
        <p:spPr>
          <a:xfrm>
            <a:off x="358956" y="1412776"/>
            <a:ext cx="1224136" cy="369332"/>
          </a:xfrm>
          <a:prstGeom prst="rect">
            <a:avLst/>
          </a:prstGeom>
          <a:noFill/>
        </p:spPr>
        <p:txBody>
          <a:bodyPr wrap="square" rtlCol="0">
            <a:spAutoFit/>
          </a:bodyPr>
          <a:lstStyle/>
          <a:p>
            <a:r>
              <a:rPr lang="en-US" dirty="0" smtClean="0"/>
              <a:t>La </a:t>
            </a:r>
            <a:r>
              <a:rPr lang="en-US" dirty="0" err="1" smtClean="0"/>
              <a:t>pêche</a:t>
            </a:r>
            <a:endParaRPr lang="en-GB" dirty="0"/>
          </a:p>
        </p:txBody>
      </p:sp>
    </p:spTree>
    <p:extLst>
      <p:ext uri="{BB962C8B-B14F-4D97-AF65-F5344CB8AC3E}">
        <p14:creationId xmlns:p14="http://schemas.microsoft.com/office/powerpoint/2010/main" val="13056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3"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2"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2"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5" name="Picture 4"/>
          <p:cNvPicPr>
            <a:picLocks noChangeAspect="1"/>
          </p:cNvPicPr>
          <p:nvPr/>
        </p:nvPicPr>
        <p:blipFill>
          <a:blip r:embed="rId4"/>
          <a:stretch>
            <a:fillRect/>
          </a:stretch>
        </p:blipFill>
        <p:spPr>
          <a:xfrm>
            <a:off x="1829522" y="1243828"/>
            <a:ext cx="5433938" cy="3578256"/>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3" name="TextBox 2"/>
          <p:cNvSpPr txBox="1"/>
          <p:nvPr/>
        </p:nvSpPr>
        <p:spPr>
          <a:xfrm>
            <a:off x="198627" y="1412776"/>
            <a:ext cx="1794877" cy="369332"/>
          </a:xfrm>
          <a:prstGeom prst="rect">
            <a:avLst/>
          </a:prstGeom>
          <a:noFill/>
        </p:spPr>
        <p:txBody>
          <a:bodyPr wrap="square" rtlCol="0">
            <a:spAutoFit/>
          </a:bodyPr>
          <a:lstStyle/>
          <a:p>
            <a:r>
              <a:rPr lang="en-US" dirty="0" smtClean="0"/>
              <a:t>La </a:t>
            </a:r>
            <a:r>
              <a:rPr lang="en-US" dirty="0" err="1" smtClean="0"/>
              <a:t>charpenterie</a:t>
            </a:r>
            <a:endParaRPr lang="en-GB" dirty="0"/>
          </a:p>
        </p:txBody>
      </p:sp>
    </p:spTree>
    <p:extLst>
      <p:ext uri="{BB962C8B-B14F-4D97-AF65-F5344CB8AC3E}">
        <p14:creationId xmlns:p14="http://schemas.microsoft.com/office/powerpoint/2010/main" val="78772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2"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3"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2"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3" name="Picture 2"/>
          <p:cNvPicPr>
            <a:picLocks noChangeAspect="1"/>
          </p:cNvPicPr>
          <p:nvPr/>
        </p:nvPicPr>
        <p:blipFill>
          <a:blip r:embed="rId4"/>
          <a:stretch>
            <a:fillRect/>
          </a:stretch>
        </p:blipFill>
        <p:spPr>
          <a:xfrm>
            <a:off x="1707114" y="1299983"/>
            <a:ext cx="5678754" cy="3383916"/>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4" name="TextBox 3"/>
          <p:cNvSpPr txBox="1"/>
          <p:nvPr/>
        </p:nvSpPr>
        <p:spPr>
          <a:xfrm>
            <a:off x="251521" y="1484784"/>
            <a:ext cx="1455594" cy="369332"/>
          </a:xfrm>
          <a:prstGeom prst="rect">
            <a:avLst/>
          </a:prstGeom>
          <a:noFill/>
        </p:spPr>
        <p:txBody>
          <a:bodyPr wrap="square" rtlCol="0">
            <a:spAutoFit/>
          </a:bodyPr>
          <a:lstStyle/>
          <a:p>
            <a:r>
              <a:rPr lang="en-US" dirty="0" smtClean="0"/>
              <a:t>La </a:t>
            </a:r>
            <a:r>
              <a:rPr lang="en-US" dirty="0" err="1" smtClean="0"/>
              <a:t>médecine</a:t>
            </a:r>
            <a:endParaRPr lang="en-GB" dirty="0"/>
          </a:p>
        </p:txBody>
      </p:sp>
    </p:spTree>
    <p:extLst>
      <p:ext uri="{BB962C8B-B14F-4D97-AF65-F5344CB8AC3E}">
        <p14:creationId xmlns:p14="http://schemas.microsoft.com/office/powerpoint/2010/main" val="20941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0859" y="92076"/>
            <a:ext cx="8291264" cy="9606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err="1" smtClean="0">
                <a:solidFill>
                  <a:prstClr val="white"/>
                </a:solidFill>
                <a:latin typeface="Comic Sans MS" panose="030F0702030302020204" pitchFamily="66" charset="0"/>
              </a:rPr>
              <a:t>Réfléchissez</a:t>
            </a:r>
            <a:r>
              <a:rPr lang="en-US" dirty="0" smtClean="0">
                <a:solidFill>
                  <a:prstClr val="white"/>
                </a:solidFill>
                <a:latin typeface="Comic Sans MS" panose="030F0702030302020204" pitchFamily="66" charset="0"/>
              </a:rPr>
              <a:t>! </a:t>
            </a:r>
          </a:p>
          <a:p>
            <a:r>
              <a:rPr lang="en-US" dirty="0" smtClean="0">
                <a:solidFill>
                  <a:prstClr val="white"/>
                </a:solidFill>
                <a:latin typeface="Comic Sans MS" panose="030F0702030302020204" pitchFamily="66" charset="0"/>
              </a:rPr>
              <a:t>un petit </a:t>
            </a:r>
            <a:r>
              <a:rPr lang="en-US" dirty="0" err="1" smtClean="0">
                <a:solidFill>
                  <a:prstClr val="white"/>
                </a:solidFill>
                <a:latin typeface="Comic Sans MS" panose="030F0702030302020204" pitchFamily="66" charset="0"/>
              </a:rPr>
              <a:t>jeu</a:t>
            </a:r>
            <a:r>
              <a:rPr lang="en-US" dirty="0" smtClean="0">
                <a:solidFill>
                  <a:prstClr val="white"/>
                </a:solidFill>
                <a:latin typeface="Comic Sans MS" panose="030F0702030302020204" pitchFamily="66" charset="0"/>
              </a:rPr>
              <a:t> de </a:t>
            </a:r>
            <a:r>
              <a:rPr lang="en-US" dirty="0" err="1" smtClean="0">
                <a:solidFill>
                  <a:prstClr val="white"/>
                </a:solidFill>
                <a:latin typeface="Comic Sans MS" panose="030F0702030302020204" pitchFamily="66" charset="0"/>
              </a:rPr>
              <a:t>devinette</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c’est</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quel</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secteur</a:t>
            </a:r>
            <a:r>
              <a:rPr lang="en-US" dirty="0" smtClean="0">
                <a:solidFill>
                  <a:prstClr val="white"/>
                </a:solidFill>
                <a:latin typeface="Comic Sans MS" panose="030F0702030302020204" pitchFamily="66" charset="0"/>
              </a:rPr>
              <a:t> </a:t>
            </a:r>
            <a:r>
              <a:rPr lang="en-US" dirty="0" err="1" smtClean="0">
                <a:solidFill>
                  <a:prstClr val="white"/>
                </a:solidFill>
                <a:latin typeface="Comic Sans MS" panose="030F0702030302020204" pitchFamily="66" charset="0"/>
              </a:rPr>
              <a:t>économique</a:t>
            </a:r>
            <a:r>
              <a:rPr lang="en-US" dirty="0" smtClean="0">
                <a:solidFill>
                  <a:prstClr val="white"/>
                </a:solidFill>
                <a:latin typeface="Comic Sans MS" panose="030F0702030302020204" pitchFamily="66" charset="0"/>
              </a:rPr>
              <a:t>?</a:t>
            </a:r>
            <a:endParaRPr lang="en-US" dirty="0">
              <a:solidFill>
                <a:prstClr val="white"/>
              </a:solidFill>
              <a:latin typeface="Comic Sans MS" panose="030F0702030302020204" pitchFamily="66" charset="0"/>
            </a:endParaRPr>
          </a:p>
        </p:txBody>
      </p:sp>
      <p:sp>
        <p:nvSpPr>
          <p:cNvPr id="2" name="Rounded Rectangle 1">
            <a:hlinkClick r:id="rId2" action="ppaction://hlinksldjump"/>
          </p:cNvPr>
          <p:cNvSpPr/>
          <p:nvPr/>
        </p:nvSpPr>
        <p:spPr>
          <a:xfrm>
            <a:off x="179512" y="5013176"/>
            <a:ext cx="201622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primaire</a:t>
            </a:r>
            <a:endParaRPr lang="en-GB" dirty="0">
              <a:solidFill>
                <a:prstClr val="white"/>
              </a:solidFill>
            </a:endParaRPr>
          </a:p>
        </p:txBody>
      </p:sp>
      <p:sp>
        <p:nvSpPr>
          <p:cNvPr id="8" name="Rounded Rectangle 7">
            <a:hlinkClick r:id="rId2" action="ppaction://hlinksldjump"/>
          </p:cNvPr>
          <p:cNvSpPr/>
          <p:nvPr/>
        </p:nvSpPr>
        <p:spPr>
          <a:xfrm>
            <a:off x="2442824" y="5005923"/>
            <a:ext cx="2016224"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secondaire</a:t>
            </a:r>
            <a:endParaRPr lang="en-GB" dirty="0">
              <a:solidFill>
                <a:prstClr val="white"/>
              </a:solidFill>
            </a:endParaRPr>
          </a:p>
        </p:txBody>
      </p:sp>
      <p:sp>
        <p:nvSpPr>
          <p:cNvPr id="9" name="Rounded Rectangle 8">
            <a:hlinkClick r:id="rId2" action="ppaction://hlinksldjump"/>
          </p:cNvPr>
          <p:cNvSpPr/>
          <p:nvPr/>
        </p:nvSpPr>
        <p:spPr>
          <a:xfrm>
            <a:off x="4710817" y="5005923"/>
            <a:ext cx="2016224"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tertiaire</a:t>
            </a:r>
            <a:endParaRPr lang="en-GB" dirty="0">
              <a:solidFill>
                <a:prstClr val="white"/>
              </a:solidFill>
            </a:endParaRPr>
          </a:p>
        </p:txBody>
      </p:sp>
      <p:sp>
        <p:nvSpPr>
          <p:cNvPr id="10" name="Rounded Rectangle 9">
            <a:hlinkClick r:id="rId3" action="ppaction://hlinksldjump"/>
          </p:cNvPr>
          <p:cNvSpPr/>
          <p:nvPr/>
        </p:nvSpPr>
        <p:spPr>
          <a:xfrm>
            <a:off x="6971914" y="5005923"/>
            <a:ext cx="2016224"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prstClr val="white"/>
                </a:solidFill>
              </a:rPr>
              <a:t>Le </a:t>
            </a:r>
            <a:r>
              <a:rPr lang="en-US" dirty="0" err="1" smtClean="0">
                <a:solidFill>
                  <a:prstClr val="white"/>
                </a:solidFill>
              </a:rPr>
              <a:t>secteur</a:t>
            </a:r>
            <a:r>
              <a:rPr lang="en-US" dirty="0" smtClean="0">
                <a:solidFill>
                  <a:prstClr val="white"/>
                </a:solidFill>
              </a:rPr>
              <a:t> </a:t>
            </a:r>
            <a:r>
              <a:rPr lang="en-US" dirty="0" err="1" smtClean="0">
                <a:solidFill>
                  <a:prstClr val="white"/>
                </a:solidFill>
              </a:rPr>
              <a:t>quaternaire</a:t>
            </a:r>
            <a:endParaRPr lang="en-GB" dirty="0">
              <a:solidFill>
                <a:prstClr val="white"/>
              </a:solidFill>
            </a:endParaRPr>
          </a:p>
        </p:txBody>
      </p:sp>
      <p:pic>
        <p:nvPicPr>
          <p:cNvPr id="4" name="Picture 3"/>
          <p:cNvPicPr>
            <a:picLocks noChangeAspect="1"/>
          </p:cNvPicPr>
          <p:nvPr/>
        </p:nvPicPr>
        <p:blipFill>
          <a:blip r:embed="rId4"/>
          <a:stretch>
            <a:fillRect/>
          </a:stretch>
        </p:blipFill>
        <p:spPr>
          <a:xfrm>
            <a:off x="1965136" y="1239989"/>
            <a:ext cx="4761905" cy="3571429"/>
          </a:xfrm>
          <a:prstGeom prst="rect">
            <a:avLst/>
          </a:prstGeom>
        </p:spPr>
      </p:pic>
      <p:sp>
        <p:nvSpPr>
          <p:cNvPr id="11" name="TextBox 10"/>
          <p:cNvSpPr txBox="1"/>
          <p:nvPr/>
        </p:nvSpPr>
        <p:spPr>
          <a:xfrm>
            <a:off x="7224646" y="6309320"/>
            <a:ext cx="1720209"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err="1" smtClean="0"/>
              <a:t>Prochaine</a:t>
            </a:r>
            <a:r>
              <a:rPr lang="en-US" dirty="0" smtClean="0"/>
              <a:t> </a:t>
            </a:r>
            <a:r>
              <a:rPr lang="en-US" dirty="0" err="1" smtClean="0"/>
              <a:t>diapo</a:t>
            </a:r>
            <a:endParaRPr lang="en-GB" dirty="0"/>
          </a:p>
        </p:txBody>
      </p:sp>
      <p:sp>
        <p:nvSpPr>
          <p:cNvPr id="3" name="TextBox 2"/>
          <p:cNvSpPr txBox="1"/>
          <p:nvPr/>
        </p:nvSpPr>
        <p:spPr>
          <a:xfrm>
            <a:off x="400859" y="1412776"/>
            <a:ext cx="1564277" cy="369332"/>
          </a:xfrm>
          <a:prstGeom prst="rect">
            <a:avLst/>
          </a:prstGeom>
          <a:noFill/>
        </p:spPr>
        <p:txBody>
          <a:bodyPr wrap="square" rtlCol="0">
            <a:spAutoFit/>
          </a:bodyPr>
          <a:lstStyle/>
          <a:p>
            <a:r>
              <a:rPr lang="en-US" dirty="0" smtClean="0"/>
              <a:t>La </a:t>
            </a:r>
            <a:r>
              <a:rPr lang="en-US" dirty="0" err="1" smtClean="0"/>
              <a:t>robotique</a:t>
            </a:r>
            <a:endParaRPr lang="en-GB" dirty="0"/>
          </a:p>
        </p:txBody>
      </p:sp>
    </p:spTree>
    <p:extLst>
      <p:ext uri="{BB962C8B-B14F-4D97-AF65-F5344CB8AC3E}">
        <p14:creationId xmlns:p14="http://schemas.microsoft.com/office/powerpoint/2010/main" val="3864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P spid="11"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340</Words>
  <Application>Microsoft Office PowerPoint</Application>
  <PresentationFormat>On-screen Show (4:3)</PresentationFormat>
  <Paragraphs>106</Paragraphs>
  <Slides>15</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Wingdings</vt:lpstr>
      <vt:lpstr>Office Theme</vt:lpstr>
      <vt:lpstr>La distribution de la richesse</vt:lpstr>
      <vt:lpstr>Message du jour…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NBED School District 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Nichol, Candice (ASD-S)</cp:lastModifiedBy>
  <cp:revision>55</cp:revision>
  <dcterms:created xsi:type="dcterms:W3CDTF">2014-09-04T14:24:40Z</dcterms:created>
  <dcterms:modified xsi:type="dcterms:W3CDTF">2015-06-18T14:22:49Z</dcterms:modified>
</cp:coreProperties>
</file>