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68" r:id="rId4"/>
    <p:sldId id="26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du jour. Lecture</a:t>
            </a:r>
            <a:r>
              <a:rPr lang="en-US" baseline="0" dirty="0" smtClean="0"/>
              <a:t> </a:t>
            </a:r>
            <a:r>
              <a:rPr lang="en-US" baseline="0" dirty="0" err="1" smtClean="0"/>
              <a:t>enseignant</a:t>
            </a:r>
            <a:r>
              <a:rPr lang="en-US" baseline="0" dirty="0" smtClean="0"/>
              <a:t>/ Lecture </a:t>
            </a:r>
            <a:r>
              <a:rPr lang="en-US" baseline="0" dirty="0" err="1" smtClean="0"/>
              <a:t>classe</a:t>
            </a:r>
            <a:r>
              <a:rPr lang="en-US" baseline="0" dirty="0" smtClean="0"/>
              <a:t>/ Lecture </a:t>
            </a:r>
            <a:r>
              <a:rPr lang="en-US" baseline="0" dirty="0" err="1" smtClean="0"/>
              <a:t>individuelle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Discuter</a:t>
            </a:r>
            <a:r>
              <a:rPr lang="en-US" baseline="0" dirty="0" smtClean="0"/>
              <a:t> de </a:t>
            </a:r>
            <a:r>
              <a:rPr lang="en-US" baseline="0" dirty="0" err="1" smtClean="0"/>
              <a:t>cette</a:t>
            </a:r>
            <a:r>
              <a:rPr lang="en-US" baseline="0" dirty="0" smtClean="0"/>
              <a:t> </a:t>
            </a:r>
            <a:r>
              <a:rPr lang="en-US" baseline="0" dirty="0" err="1" smtClean="0"/>
              <a:t>stratégie</a:t>
            </a:r>
            <a:r>
              <a:rPr lang="en-US" baseline="0" dirty="0" smtClean="0"/>
              <a:t> de lecture: Faire des liens.</a:t>
            </a:r>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3</a:t>
            </a:fld>
            <a:endParaRPr lang="en-US"/>
          </a:p>
        </p:txBody>
      </p:sp>
    </p:spTree>
    <p:extLst>
      <p:ext uri="{BB962C8B-B14F-4D97-AF65-F5344CB8AC3E}">
        <p14:creationId xmlns:p14="http://schemas.microsoft.com/office/powerpoint/2010/main" val="252661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u="sng" kern="1200" dirty="0" smtClean="0">
                <a:solidFill>
                  <a:schemeClr val="tx1"/>
                </a:solidFill>
                <a:effectLst/>
                <a:latin typeface="+mn-lt"/>
                <a:ea typeface="+mn-ea"/>
                <a:cs typeface="+mn-cs"/>
              </a:rPr>
              <a:t>L’enseignant modélise!</a:t>
            </a:r>
          </a:p>
        </p:txBody>
      </p:sp>
      <p:sp>
        <p:nvSpPr>
          <p:cNvPr id="4" name="Slide Number Placeholder 3"/>
          <p:cNvSpPr>
            <a:spLocks noGrp="1"/>
          </p:cNvSpPr>
          <p:nvPr>
            <p:ph type="sldNum" sz="quarter" idx="10"/>
          </p:nvPr>
        </p:nvSpPr>
        <p:spPr/>
        <p:txBody>
          <a:bodyPr/>
          <a:lstStyle/>
          <a:p>
            <a:fld id="{F81714DE-2FDB-4913-9118-58297F9FF3C2}" type="slidenum">
              <a:rPr lang="en-US" smtClean="0"/>
              <a:t>4</a:t>
            </a:fld>
            <a:endParaRPr lang="en-US"/>
          </a:p>
        </p:txBody>
      </p:sp>
    </p:spTree>
    <p:extLst>
      <p:ext uri="{BB962C8B-B14F-4D97-AF65-F5344CB8AC3E}">
        <p14:creationId xmlns:p14="http://schemas.microsoft.com/office/powerpoint/2010/main" val="377290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729" y="214312"/>
            <a:ext cx="7772400" cy="999848"/>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Un monde en </a:t>
            </a:r>
            <a:r>
              <a:rPr lang="en-US" dirty="0" err="1" smtClean="0">
                <a:latin typeface="Comic Sans MS" panose="030F0702030302020204" pitchFamily="66" charset="0"/>
              </a:rPr>
              <a:t>changement</a:t>
            </a:r>
            <a:endParaRPr lang="en-US" dirty="0">
              <a:latin typeface="Comic Sans MS" panose="030F0702030302020204" pitchFamily="66" charset="0"/>
            </a:endParaRPr>
          </a:p>
        </p:txBody>
      </p:sp>
      <p:sp>
        <p:nvSpPr>
          <p:cNvPr id="3" name="Subtitle 2"/>
          <p:cNvSpPr>
            <a:spLocks noGrp="1"/>
          </p:cNvSpPr>
          <p:nvPr>
            <p:ph type="subTitle" idx="1"/>
          </p:nvPr>
        </p:nvSpPr>
        <p:spPr>
          <a:xfrm>
            <a:off x="1445529" y="1409281"/>
            <a:ext cx="6400800" cy="648072"/>
          </a:xfrm>
        </p:spPr>
        <p:style>
          <a:lnRef idx="0">
            <a:schemeClr val="accent2"/>
          </a:lnRef>
          <a:fillRef idx="3">
            <a:schemeClr val="accent2"/>
          </a:fillRef>
          <a:effectRef idx="3">
            <a:schemeClr val="accent2"/>
          </a:effectRef>
          <a:fontRef idx="minor">
            <a:schemeClr val="lt1"/>
          </a:fontRef>
        </p:style>
        <p:txBody>
          <a:bodyPr>
            <a:normAutofit/>
          </a:bodyPr>
          <a:lstStyle/>
          <a:p>
            <a:r>
              <a:rPr lang="en-US" smtClean="0">
                <a:solidFill>
                  <a:schemeClr val="bg1"/>
                </a:solidFill>
                <a:latin typeface="Comic Sans MS" panose="030F0702030302020204" pitchFamily="66" charset="0"/>
              </a:rPr>
              <a:t>Module </a:t>
            </a:r>
            <a:r>
              <a:rPr lang="en-US" smtClean="0">
                <a:solidFill>
                  <a:schemeClr val="bg1"/>
                </a:solidFill>
                <a:latin typeface="Comic Sans MS" panose="030F0702030302020204" pitchFamily="66" charset="0"/>
              </a:rPr>
              <a:t>1-Leçon </a:t>
            </a:r>
            <a:r>
              <a:rPr lang="en-US" dirty="0">
                <a:solidFill>
                  <a:schemeClr val="bg1"/>
                </a:solidFill>
                <a:latin typeface="Comic Sans MS" panose="030F0702030302020204" pitchFamily="66" charset="0"/>
              </a:rPr>
              <a:t>3</a:t>
            </a: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574675" y="-10048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323318"/>
            <a:ext cx="2607527" cy="266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9106">
            <a:off x="375369" y="2306825"/>
            <a:ext cx="1800225" cy="2543175"/>
          </a:xfrm>
          <a:prstGeom prst="rect">
            <a:avLst/>
          </a:prstGeom>
        </p:spPr>
      </p:pic>
      <p:pic>
        <p:nvPicPr>
          <p:cNvPr id="10" name="Picture 9"/>
          <p:cNvPicPr>
            <a:picLocks noChangeAspect="1"/>
          </p:cNvPicPr>
          <p:nvPr/>
        </p:nvPicPr>
        <p:blipFill>
          <a:blip r:embed="rId5"/>
          <a:stretch>
            <a:fillRect/>
          </a:stretch>
        </p:blipFill>
        <p:spPr>
          <a:xfrm>
            <a:off x="1612900" y="5128629"/>
            <a:ext cx="2048650" cy="1557309"/>
          </a:xfrm>
          <a:prstGeom prst="rect">
            <a:avLst/>
          </a:prstGeom>
        </p:spPr>
      </p:pic>
      <p:pic>
        <p:nvPicPr>
          <p:cNvPr id="11" name="Picture 10"/>
          <p:cNvPicPr>
            <a:picLocks noChangeAspect="1"/>
          </p:cNvPicPr>
          <p:nvPr/>
        </p:nvPicPr>
        <p:blipFill>
          <a:blip r:embed="rId6"/>
          <a:stretch>
            <a:fillRect/>
          </a:stretch>
        </p:blipFill>
        <p:spPr>
          <a:xfrm>
            <a:off x="6040765" y="5025309"/>
            <a:ext cx="1812914" cy="1660629"/>
          </a:xfrm>
          <a:prstGeom prst="rect">
            <a:avLst/>
          </a:prstGeom>
        </p:spPr>
      </p:pic>
      <p:pic>
        <p:nvPicPr>
          <p:cNvPr id="12" name="Picture 11"/>
          <p:cNvPicPr>
            <a:picLocks noChangeAspect="1"/>
          </p:cNvPicPr>
          <p:nvPr/>
        </p:nvPicPr>
        <p:blipFill>
          <a:blip r:embed="rId7"/>
          <a:stretch>
            <a:fillRect/>
          </a:stretch>
        </p:blipFill>
        <p:spPr>
          <a:xfrm rot="502409">
            <a:off x="6195585" y="2436088"/>
            <a:ext cx="2647950" cy="1724025"/>
          </a:xfrm>
          <a:prstGeom prst="rect">
            <a:avLst/>
          </a:prstGeom>
        </p:spPr>
      </p:pic>
    </p:spTree>
    <p:extLst>
      <p:ext uri="{BB962C8B-B14F-4D97-AF65-F5344CB8AC3E}">
        <p14:creationId xmlns:p14="http://schemas.microsoft.com/office/powerpoint/2010/main" val="2648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041"/>
                                        </p:tgtEl>
                                        <p:attrNameLst>
                                          <p:attrName>style.visibility</p:attrName>
                                        </p:attrNameLst>
                                      </p:cBhvr>
                                      <p:to>
                                        <p:strVal val="visible"/>
                                      </p:to>
                                    </p:set>
                                    <p:animEffect transition="in" filter="wipe(down)">
                                      <p:cBhvr>
                                        <p:cTn id="19" dur="580">
                                          <p:stCondLst>
                                            <p:cond delay="0"/>
                                          </p:stCondLst>
                                        </p:cTn>
                                        <p:tgtEl>
                                          <p:spTgt spid="1041"/>
                                        </p:tgtEl>
                                      </p:cBhvr>
                                    </p:animEffect>
                                    <p:anim calcmode="lin" valueType="num">
                                      <p:cBhvr>
                                        <p:cTn id="20" dur="1822" tmFilter="0,0; 0.14,0.36; 0.43,0.73; 0.71,0.91; 1.0,1.0">
                                          <p:stCondLst>
                                            <p:cond delay="0"/>
                                          </p:stCondLst>
                                        </p:cTn>
                                        <p:tgtEl>
                                          <p:spTgt spid="10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041"/>
                                        </p:tgtEl>
                                      </p:cBhvr>
                                      <p:to x="100000" y="60000"/>
                                    </p:animScale>
                                    <p:animScale>
                                      <p:cBhvr>
                                        <p:cTn id="26" dur="166" decel="50000">
                                          <p:stCondLst>
                                            <p:cond delay="676"/>
                                          </p:stCondLst>
                                        </p:cTn>
                                        <p:tgtEl>
                                          <p:spTgt spid="1041"/>
                                        </p:tgtEl>
                                      </p:cBhvr>
                                      <p:to x="100000" y="100000"/>
                                    </p:animScale>
                                    <p:animScale>
                                      <p:cBhvr>
                                        <p:cTn id="27" dur="26">
                                          <p:stCondLst>
                                            <p:cond delay="1312"/>
                                          </p:stCondLst>
                                        </p:cTn>
                                        <p:tgtEl>
                                          <p:spTgt spid="1041"/>
                                        </p:tgtEl>
                                      </p:cBhvr>
                                      <p:to x="100000" y="80000"/>
                                    </p:animScale>
                                    <p:animScale>
                                      <p:cBhvr>
                                        <p:cTn id="28" dur="166" decel="50000">
                                          <p:stCondLst>
                                            <p:cond delay="1338"/>
                                          </p:stCondLst>
                                        </p:cTn>
                                        <p:tgtEl>
                                          <p:spTgt spid="1041"/>
                                        </p:tgtEl>
                                      </p:cBhvr>
                                      <p:to x="100000" y="100000"/>
                                    </p:animScale>
                                    <p:animScale>
                                      <p:cBhvr>
                                        <p:cTn id="29" dur="26">
                                          <p:stCondLst>
                                            <p:cond delay="1642"/>
                                          </p:stCondLst>
                                        </p:cTn>
                                        <p:tgtEl>
                                          <p:spTgt spid="1041"/>
                                        </p:tgtEl>
                                      </p:cBhvr>
                                      <p:to x="100000" y="90000"/>
                                    </p:animScale>
                                    <p:animScale>
                                      <p:cBhvr>
                                        <p:cTn id="30" dur="166" decel="50000">
                                          <p:stCondLst>
                                            <p:cond delay="1668"/>
                                          </p:stCondLst>
                                        </p:cTn>
                                        <p:tgtEl>
                                          <p:spTgt spid="1041"/>
                                        </p:tgtEl>
                                      </p:cBhvr>
                                      <p:to x="100000" y="100000"/>
                                    </p:animScale>
                                    <p:animScale>
                                      <p:cBhvr>
                                        <p:cTn id="31" dur="26">
                                          <p:stCondLst>
                                            <p:cond delay="1808"/>
                                          </p:stCondLst>
                                        </p:cTn>
                                        <p:tgtEl>
                                          <p:spTgt spid="1041"/>
                                        </p:tgtEl>
                                      </p:cBhvr>
                                      <p:to x="100000" y="95000"/>
                                    </p:animScale>
                                    <p:animScale>
                                      <p:cBhvr>
                                        <p:cTn id="32" dur="166" decel="50000">
                                          <p:stCondLst>
                                            <p:cond delay="1834"/>
                                          </p:stCondLst>
                                        </p:cTn>
                                        <p:tgtEl>
                                          <p:spTgt spid="1041"/>
                                        </p:tgtEl>
                                      </p:cBhvr>
                                      <p:to x="100000" y="100000"/>
                                    </p:animScale>
                                  </p:childTnLst>
                                </p:cTn>
                              </p:par>
                            </p:childTnLst>
                          </p:cTn>
                        </p:par>
                        <p:par>
                          <p:cTn id="33" fill="hold">
                            <p:stCondLst>
                              <p:cond delay="3500"/>
                            </p:stCondLst>
                            <p:childTnLst>
                              <p:par>
                                <p:cTn id="34" presetID="45"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anim calcmode="lin" valueType="num">
                                      <p:cBhvr>
                                        <p:cTn id="52" dur="2000" fill="hold"/>
                                        <p:tgtEl>
                                          <p:spTgt spid="12"/>
                                        </p:tgtEl>
                                        <p:attrNameLst>
                                          <p:attrName>ppt_w</p:attrName>
                                        </p:attrNameLst>
                                      </p:cBhvr>
                                      <p:tavLst>
                                        <p:tav tm="0" fmla="#ppt_w*sin(2.5*pi*$)">
                                          <p:val>
                                            <p:fltVal val="0"/>
                                          </p:val>
                                        </p:tav>
                                        <p:tav tm="100000">
                                          <p:val>
                                            <p:fltVal val="1"/>
                                          </p:val>
                                        </p:tav>
                                      </p:tavLst>
                                    </p:anim>
                                    <p:anim calcmode="lin" valueType="num">
                                      <p:cBhvr>
                                        <p:cTn id="5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nvPr>
        </p:nvSpPr>
        <p:spPr>
          <a:xfrm>
            <a:off x="396552" y="1268760"/>
            <a:ext cx="8433248" cy="5400600"/>
          </a:xfrm>
        </p:spPr>
        <p:style>
          <a:lnRef idx="0">
            <a:schemeClr val="accent4"/>
          </a:lnRef>
          <a:fillRef idx="3">
            <a:schemeClr val="accent4"/>
          </a:fillRef>
          <a:effectRef idx="3">
            <a:schemeClr val="accent4"/>
          </a:effectRef>
          <a:fontRef idx="minor">
            <a:schemeClr val="lt1"/>
          </a:fontRef>
        </p:style>
        <p:txBody>
          <a:bodyPr>
            <a:noAutofit/>
          </a:bodyPr>
          <a:lstStyle/>
          <a:p>
            <a:pPr marL="0" indent="0">
              <a:buNone/>
            </a:pPr>
            <a:r>
              <a:rPr lang="fr-FR" sz="2200" dirty="0" smtClean="0">
                <a:latin typeface="Comic Sans MS" panose="030F0702030302020204" pitchFamily="66" charset="0"/>
              </a:rPr>
              <a:t>Bonjour,</a:t>
            </a:r>
          </a:p>
          <a:p>
            <a:pPr marL="0" indent="0">
              <a:buNone/>
            </a:pPr>
            <a:r>
              <a:rPr lang="fr-FR" sz="2200" dirty="0" smtClean="0">
                <a:latin typeface="Comic Sans MS" panose="030F0702030302020204" pitchFamily="66" charset="0"/>
              </a:rPr>
              <a:t>	</a:t>
            </a:r>
          </a:p>
          <a:p>
            <a:pPr marL="0" indent="0">
              <a:buNone/>
            </a:pPr>
            <a:r>
              <a:rPr lang="fr-FR" sz="2200" dirty="0">
                <a:latin typeface="Comic Sans MS" panose="030F0702030302020204" pitchFamily="66" charset="0"/>
              </a:rPr>
              <a:t>	</a:t>
            </a:r>
            <a:r>
              <a:rPr lang="fr-FR" sz="2200" dirty="0" smtClean="0">
                <a:latin typeface="Comic Sans MS" panose="030F0702030302020204" pitchFamily="66" charset="0"/>
              </a:rPr>
              <a:t>Je </a:t>
            </a:r>
            <a:r>
              <a:rPr lang="fr-FR" sz="2200" dirty="0">
                <a:latin typeface="Comic Sans MS" panose="030F0702030302020204" pitchFamily="66" charset="0"/>
              </a:rPr>
              <a:t>me souviens quand j’ai eu enfin 16 ans! J’ai pu finalement passer mon permis de conduire! Quel bonheur! Je pouvais me déplacer librement sans avoir à demander à mes parents! C’était la première fois que je me sentais autonome comme un vrai adulte! Mes parents m’ont acheté une vieille voiture. C’était merveilleux! Après, j’ai reçu la facture pour mon assurance voiture… Il a fallu que j’aille travailler pour payer mon essence et mon assurance! Être libre, ou autonome, c’était fantastique! Mais l’autonomie économique pour moi voulait dire payer mes factures moi-même… Ça c’était moins drôle!... </a:t>
            </a:r>
            <a:r>
              <a:rPr lang="fr-FR" sz="2200" dirty="0" smtClean="0">
                <a:latin typeface="Comic Sans MS" panose="030F0702030302020204" pitchFamily="66" charset="0"/>
                <a:sym typeface="Wingdings" panose="05000000000000000000" pitchFamily="2" charset="2"/>
              </a:rPr>
              <a:t></a:t>
            </a:r>
            <a:r>
              <a:rPr lang="fr-FR" sz="2200" dirty="0" smtClean="0">
                <a:latin typeface="Comic Sans MS" panose="030F0702030302020204" pitchFamily="66" charset="0"/>
              </a:rPr>
              <a:t>								             				                       Bonne journée!</a:t>
            </a:r>
            <a:endParaRPr lang="fr-FR" sz="2200" dirty="0">
              <a:latin typeface="Comic Sans MS" panose="030F0702030302020204" pitchFamily="66" charset="0"/>
            </a:endParaRPr>
          </a:p>
        </p:txBody>
      </p:sp>
    </p:spTree>
    <p:extLst>
      <p:ext uri="{BB962C8B-B14F-4D97-AF65-F5344CB8AC3E}">
        <p14:creationId xmlns:p14="http://schemas.microsoft.com/office/powerpoint/2010/main" val="23166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04012"/>
            <a:ext cx="8229600" cy="37596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latin typeface="Comic Sans MS" panose="030F0702030302020204" pitchFamily="66" charset="0"/>
              </a:rPr>
              <a:t>Lecture!</a:t>
            </a:r>
            <a:endParaRPr lang="en-US"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446856" y="1077546"/>
            <a:ext cx="3814972" cy="2257944"/>
          </a:xfrm>
          <a:prstGeom prst="rect">
            <a:avLst/>
          </a:prstGeom>
        </p:spPr>
      </p:pic>
      <p:pic>
        <p:nvPicPr>
          <p:cNvPr id="5" name="Picture 4"/>
          <p:cNvPicPr>
            <a:picLocks noChangeAspect="1"/>
          </p:cNvPicPr>
          <p:nvPr/>
        </p:nvPicPr>
        <p:blipFill>
          <a:blip r:embed="rId4"/>
          <a:stretch>
            <a:fillRect/>
          </a:stretch>
        </p:blipFill>
        <p:spPr>
          <a:xfrm>
            <a:off x="4523145" y="620689"/>
            <a:ext cx="4153310" cy="2227783"/>
          </a:xfrm>
          <a:prstGeom prst="rect">
            <a:avLst/>
          </a:prstGeom>
        </p:spPr>
      </p:pic>
      <p:pic>
        <p:nvPicPr>
          <p:cNvPr id="6" name="Picture 5"/>
          <p:cNvPicPr>
            <a:picLocks noChangeAspect="1"/>
          </p:cNvPicPr>
          <p:nvPr/>
        </p:nvPicPr>
        <p:blipFill>
          <a:blip r:embed="rId5"/>
          <a:stretch>
            <a:fillRect/>
          </a:stretch>
        </p:blipFill>
        <p:spPr>
          <a:xfrm>
            <a:off x="446856" y="3717032"/>
            <a:ext cx="3814972" cy="2383921"/>
          </a:xfrm>
          <a:prstGeom prst="rect">
            <a:avLst/>
          </a:prstGeom>
        </p:spPr>
      </p:pic>
      <p:pic>
        <p:nvPicPr>
          <p:cNvPr id="7" name="Picture 6"/>
          <p:cNvPicPr>
            <a:picLocks noChangeAspect="1"/>
          </p:cNvPicPr>
          <p:nvPr/>
        </p:nvPicPr>
        <p:blipFill>
          <a:blip r:embed="rId6"/>
          <a:stretch>
            <a:fillRect/>
          </a:stretch>
        </p:blipFill>
        <p:spPr>
          <a:xfrm>
            <a:off x="4523145" y="2974170"/>
            <a:ext cx="4153310" cy="1581150"/>
          </a:xfrm>
          <a:prstGeom prst="rect">
            <a:avLst/>
          </a:prstGeom>
        </p:spPr>
      </p:pic>
      <p:pic>
        <p:nvPicPr>
          <p:cNvPr id="8" name="Picture 7"/>
          <p:cNvPicPr>
            <a:picLocks noChangeAspect="1"/>
          </p:cNvPicPr>
          <p:nvPr/>
        </p:nvPicPr>
        <p:blipFill rotWithShape="1">
          <a:blip r:embed="rId7"/>
          <a:srcRect l="20204"/>
          <a:stretch/>
        </p:blipFill>
        <p:spPr>
          <a:xfrm>
            <a:off x="4523145" y="4681018"/>
            <a:ext cx="4153310" cy="1988342"/>
          </a:xfrm>
          <a:prstGeom prst="rect">
            <a:avLst/>
          </a:prstGeom>
        </p:spPr>
      </p:pic>
    </p:spTree>
    <p:extLst>
      <p:ext uri="{BB962C8B-B14F-4D97-AF65-F5344CB8AC3E}">
        <p14:creationId xmlns:p14="http://schemas.microsoft.com/office/powerpoint/2010/main" val="10863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latin typeface="Comic Sans MS" panose="030F0702030302020204" pitchFamily="66" charset="0"/>
              </a:rPr>
              <a:t>Ecriture</a:t>
            </a:r>
            <a:endParaRPr lang="en-GB" dirty="0">
              <a:latin typeface="Comic Sans MS" panose="030F0702030302020204"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51135515"/>
              </p:ext>
            </p:extLst>
          </p:nvPr>
        </p:nvGraphicFramePr>
        <p:xfrm>
          <a:off x="457200" y="1124744"/>
          <a:ext cx="8229600" cy="5222802"/>
        </p:xfrm>
        <a:graphic>
          <a:graphicData uri="http://schemas.openxmlformats.org/drawingml/2006/table">
            <a:tbl>
              <a:tblPr firstRow="1" bandRow="1">
                <a:tableStyleId>{5940675A-B579-460E-94D1-54222C63F5DA}</a:tableStyleId>
              </a:tblPr>
              <a:tblGrid>
                <a:gridCol w="2743200"/>
                <a:gridCol w="2743200"/>
                <a:gridCol w="2743200"/>
              </a:tblGrid>
              <a:tr h="1152128">
                <a:tc>
                  <a:txBody>
                    <a:bodyPr/>
                    <a:lstStyle/>
                    <a:p>
                      <a:pPr algn="ctr"/>
                      <a:r>
                        <a:rPr lang="fr-CA" sz="2400" b="1" dirty="0" smtClean="0">
                          <a:effectLst/>
                          <a:latin typeface="Comic Sans MS" panose="030F0702030302020204" pitchFamily="66" charset="0"/>
                          <a:ea typeface="Calibri" panose="020F0502020204030204" pitchFamily="34" charset="0"/>
                          <a:cs typeface="Times New Roman" panose="02020603050405020304" pitchFamily="18" charset="0"/>
                        </a:rPr>
                        <a:t>Forme d’autonomisation</a:t>
                      </a:r>
                      <a:endParaRPr lang="en-GB" sz="2400" dirty="0"/>
                    </a:p>
                  </a:txBody>
                  <a:tcPr/>
                </a:tc>
                <a:tc>
                  <a:txBody>
                    <a:bodyPr/>
                    <a:lstStyle/>
                    <a:p>
                      <a:pPr algn="ctr">
                        <a:lnSpc>
                          <a:spcPct val="107000"/>
                        </a:lnSpc>
                        <a:spcAft>
                          <a:spcPts val="800"/>
                        </a:spcAft>
                      </a:pPr>
                      <a:r>
                        <a:rPr lang="fr-CA" sz="1800" b="1" dirty="0" smtClean="0">
                          <a:effectLst/>
                          <a:latin typeface="Comic Sans MS" panose="030F0702030302020204" pitchFamily="66" charset="0"/>
                          <a:ea typeface="Calibri" panose="020F0502020204030204" pitchFamily="34" charset="0"/>
                          <a:cs typeface="Times New Roman" panose="02020603050405020304" pitchFamily="18" charset="0"/>
                        </a:rPr>
                        <a:t>Liens avec soi-même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txBody>
                  <a:tcPr/>
                </a:tc>
                <a:tc>
                  <a:txBody>
                    <a:bodyPr/>
                    <a:lstStyle/>
                    <a:p>
                      <a:pPr algn="ctr">
                        <a:lnSpc>
                          <a:spcPct val="107000"/>
                        </a:lnSpc>
                        <a:spcAft>
                          <a:spcPts val="800"/>
                        </a:spcAft>
                      </a:pPr>
                      <a:r>
                        <a:rPr lang="fr-CA" sz="1800" b="1" dirty="0" smtClean="0">
                          <a:effectLst/>
                          <a:latin typeface="Comic Sans MS" panose="030F0702030302020204" pitchFamily="66" charset="0"/>
                          <a:ea typeface="Calibri" panose="020F0502020204030204" pitchFamily="34" charset="0"/>
                          <a:cs typeface="Times New Roman" panose="02020603050405020304" pitchFamily="18" charset="0"/>
                        </a:rPr>
                        <a:t>Liens avec le monde</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txBody>
                  <a:tcPr/>
                </a:tc>
              </a:tr>
              <a:tr h="4070674">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8" name="Picture 7"/>
          <p:cNvPicPr>
            <a:picLocks noChangeAspect="1"/>
          </p:cNvPicPr>
          <p:nvPr/>
        </p:nvPicPr>
        <p:blipFill>
          <a:blip r:embed="rId3"/>
          <a:stretch>
            <a:fillRect/>
          </a:stretch>
        </p:blipFill>
        <p:spPr>
          <a:xfrm>
            <a:off x="4273270" y="1587619"/>
            <a:ext cx="597460" cy="536494"/>
          </a:xfrm>
          <a:prstGeom prst="rect">
            <a:avLst/>
          </a:prstGeom>
        </p:spPr>
      </p:pic>
      <p:pic>
        <p:nvPicPr>
          <p:cNvPr id="9" name="Picture 8"/>
          <p:cNvPicPr>
            <a:picLocks noChangeAspect="1"/>
          </p:cNvPicPr>
          <p:nvPr/>
        </p:nvPicPr>
        <p:blipFill>
          <a:blip r:embed="rId4"/>
          <a:stretch>
            <a:fillRect/>
          </a:stretch>
        </p:blipFill>
        <p:spPr>
          <a:xfrm>
            <a:off x="6876256" y="1587619"/>
            <a:ext cx="682811" cy="658425"/>
          </a:xfrm>
          <a:prstGeom prst="rect">
            <a:avLst/>
          </a:prstGeom>
        </p:spPr>
      </p:pic>
    </p:spTree>
    <p:extLst>
      <p:ext uri="{BB962C8B-B14F-4D97-AF65-F5344CB8AC3E}">
        <p14:creationId xmlns:p14="http://schemas.microsoft.com/office/powerpoint/2010/main" val="16962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55</Words>
  <Application>Microsoft Office PowerPoint</Application>
  <PresentationFormat>On-screen Show (4:3)</PresentationFormat>
  <Paragraphs>17</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Comic Sans MS</vt:lpstr>
      <vt:lpstr>Times New Roman</vt:lpstr>
      <vt:lpstr>Wingdings</vt:lpstr>
      <vt:lpstr>Office Theme</vt:lpstr>
      <vt:lpstr>Un monde en changement</vt:lpstr>
      <vt:lpstr>Message du jour…</vt:lpstr>
      <vt:lpstr>Lecture!</vt:lpstr>
      <vt:lpstr>Ecriture</vt:lpstr>
    </vt:vector>
  </TitlesOfParts>
  <Company>NBED School District 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Nichol, Candice (ASD-S)</cp:lastModifiedBy>
  <cp:revision>66</cp:revision>
  <dcterms:created xsi:type="dcterms:W3CDTF">2014-09-04T14:24:40Z</dcterms:created>
  <dcterms:modified xsi:type="dcterms:W3CDTF">2015-06-16T13:06:07Z</dcterms:modified>
</cp:coreProperties>
</file>