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9" r:id="rId4"/>
    <p:sldId id="270" r:id="rId5"/>
    <p:sldId id="262" r:id="rId6"/>
    <p:sldId id="268" r:id="rId7"/>
    <p:sldId id="264"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22CD6-1327-4B81-BE2A-CA61F644728C}" type="datetimeFigureOut">
              <a:rPr lang="en-US" smtClean="0"/>
              <a:t>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1714DE-2FDB-4913-9118-58297F9FF3C2}" type="slidenum">
              <a:rPr lang="en-US" smtClean="0"/>
              <a:t>‹#›</a:t>
            </a:fld>
            <a:endParaRPr lang="en-US"/>
          </a:p>
        </p:txBody>
      </p:sp>
    </p:spTree>
    <p:extLst>
      <p:ext uri="{BB962C8B-B14F-4D97-AF65-F5344CB8AC3E}">
        <p14:creationId xmlns:p14="http://schemas.microsoft.com/office/powerpoint/2010/main" val="1767109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Message du jour. Lecture</a:t>
            </a:r>
            <a:r>
              <a:rPr lang="en-US" baseline="0" dirty="0" smtClean="0"/>
              <a:t> </a:t>
            </a:r>
            <a:r>
              <a:rPr lang="en-US" baseline="0" dirty="0" err="1" smtClean="0"/>
              <a:t>enseignant</a:t>
            </a:r>
            <a:r>
              <a:rPr lang="en-US" baseline="0" dirty="0" smtClean="0"/>
              <a:t>/ Lecture </a:t>
            </a:r>
            <a:r>
              <a:rPr lang="en-US" baseline="0" dirty="0" err="1" smtClean="0"/>
              <a:t>classe</a:t>
            </a:r>
            <a:r>
              <a:rPr lang="en-US" baseline="0" dirty="0" smtClean="0"/>
              <a:t>/ Lecture </a:t>
            </a:r>
            <a:r>
              <a:rPr lang="en-US" baseline="0" dirty="0" err="1" smtClean="0"/>
              <a:t>individuelle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81714DE-2FDB-4913-9118-58297F9FF3C2}" type="slidenum">
              <a:rPr lang="en-US" smtClean="0"/>
              <a:t>2</a:t>
            </a:fld>
            <a:endParaRPr lang="en-US"/>
          </a:p>
        </p:txBody>
      </p:sp>
    </p:spTree>
    <p:extLst>
      <p:ext uri="{BB962C8B-B14F-4D97-AF65-F5344CB8AC3E}">
        <p14:creationId xmlns:p14="http://schemas.microsoft.com/office/powerpoint/2010/main" val="2882863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aseline="0" dirty="0" smtClean="0"/>
              <a:t> Le pouvoir peut être …</a:t>
            </a:r>
            <a:endParaRPr lang="fr-FR" dirty="0" smtClean="0"/>
          </a:p>
          <a:p>
            <a:endParaRPr lang="en-US" dirty="0"/>
          </a:p>
        </p:txBody>
      </p:sp>
      <p:sp>
        <p:nvSpPr>
          <p:cNvPr id="4" name="Slide Number Placeholder 3"/>
          <p:cNvSpPr>
            <a:spLocks noGrp="1"/>
          </p:cNvSpPr>
          <p:nvPr>
            <p:ph type="sldNum" sz="quarter" idx="10"/>
          </p:nvPr>
        </p:nvSpPr>
        <p:spPr/>
        <p:txBody>
          <a:bodyPr/>
          <a:lstStyle/>
          <a:p>
            <a:fld id="{F81714DE-2FDB-4913-9118-58297F9FF3C2}" type="slidenum">
              <a:rPr lang="en-US" smtClean="0"/>
              <a:t>5</a:t>
            </a:fld>
            <a:endParaRPr lang="en-US"/>
          </a:p>
        </p:txBody>
      </p:sp>
    </p:spTree>
    <p:extLst>
      <p:ext uri="{BB962C8B-B14F-4D97-AF65-F5344CB8AC3E}">
        <p14:creationId xmlns:p14="http://schemas.microsoft.com/office/powerpoint/2010/main" val="4285628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 7e </a:t>
            </a:r>
            <a:r>
              <a:rPr lang="en-US" dirty="0" err="1" smtClean="0"/>
              <a:t>peuvent</a:t>
            </a:r>
            <a:r>
              <a:rPr lang="en-US" dirty="0" smtClean="0"/>
              <a:t> se </a:t>
            </a:r>
            <a:r>
              <a:rPr lang="en-US" dirty="0" err="1" smtClean="0"/>
              <a:t>mettre</a:t>
            </a:r>
            <a:r>
              <a:rPr lang="en-US" baseline="0" dirty="0" smtClean="0"/>
              <a:t> en </a:t>
            </a:r>
            <a:r>
              <a:rPr lang="en-US" baseline="0" dirty="0" err="1" smtClean="0"/>
              <a:t>groupe</a:t>
            </a:r>
            <a:r>
              <a:rPr lang="en-US" baseline="0" dirty="0" smtClean="0"/>
              <a:t> et faire un tableau SVA</a:t>
            </a:r>
            <a:endParaRPr lang="en-US" dirty="0"/>
          </a:p>
        </p:txBody>
      </p:sp>
      <p:sp>
        <p:nvSpPr>
          <p:cNvPr id="4" name="Slide Number Placeholder 3"/>
          <p:cNvSpPr>
            <a:spLocks noGrp="1"/>
          </p:cNvSpPr>
          <p:nvPr>
            <p:ph type="sldNum" sz="quarter" idx="10"/>
          </p:nvPr>
        </p:nvSpPr>
        <p:spPr/>
        <p:txBody>
          <a:bodyPr/>
          <a:lstStyle/>
          <a:p>
            <a:fld id="{F81714DE-2FDB-4913-9118-58297F9FF3C2}" type="slidenum">
              <a:rPr lang="en-US" smtClean="0"/>
              <a:t>6</a:t>
            </a:fld>
            <a:endParaRPr lang="en-US"/>
          </a:p>
        </p:txBody>
      </p:sp>
    </p:spTree>
    <p:extLst>
      <p:ext uri="{BB962C8B-B14F-4D97-AF65-F5344CB8AC3E}">
        <p14:creationId xmlns:p14="http://schemas.microsoft.com/office/powerpoint/2010/main" val="252661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Partagez</a:t>
            </a:r>
            <a:r>
              <a:rPr lang="en-US" dirty="0" smtClean="0"/>
              <a:t> avec </a:t>
            </a:r>
            <a:r>
              <a:rPr lang="en-US" dirty="0" err="1" smtClean="0"/>
              <a:t>vos</a:t>
            </a:r>
            <a:r>
              <a:rPr lang="en-US" dirty="0" smtClean="0"/>
              <a:t> </a:t>
            </a:r>
            <a:r>
              <a:rPr lang="en-US" dirty="0" err="1" smtClean="0"/>
              <a:t>élèves</a:t>
            </a:r>
            <a:r>
              <a:rPr lang="en-US" dirty="0" smtClean="0"/>
              <a:t>! </a:t>
            </a:r>
            <a:r>
              <a:rPr lang="en-US" dirty="0" err="1" smtClean="0"/>
              <a:t>Expliquez</a:t>
            </a:r>
            <a:r>
              <a:rPr lang="en-US" dirty="0" smtClean="0"/>
              <a:t> comment </a:t>
            </a:r>
            <a:r>
              <a:rPr lang="en-US" dirty="0" err="1" smtClean="0"/>
              <a:t>vous</a:t>
            </a:r>
            <a:r>
              <a:rPr lang="en-US" dirty="0" smtClean="0"/>
              <a:t> </a:t>
            </a:r>
            <a:r>
              <a:rPr lang="en-US" dirty="0" err="1" smtClean="0"/>
              <a:t>allez</a:t>
            </a:r>
            <a:r>
              <a:rPr lang="en-US" dirty="0" smtClean="0"/>
              <a:t> </a:t>
            </a:r>
            <a:r>
              <a:rPr lang="en-US" dirty="0" err="1" smtClean="0"/>
              <a:t>évaluer</a:t>
            </a:r>
            <a:r>
              <a:rPr lang="en-US" baseline="0" dirty="0" smtClean="0"/>
              <a:t> </a:t>
            </a:r>
            <a:r>
              <a:rPr lang="en-US" baseline="0" dirty="0" err="1" smtClean="0"/>
              <a:t>leur</a:t>
            </a:r>
            <a:r>
              <a:rPr lang="en-US" baseline="0" dirty="0" smtClean="0"/>
              <a:t> </a:t>
            </a:r>
            <a:r>
              <a:rPr lang="en-US" baseline="0" dirty="0" err="1" smtClean="0"/>
              <a:t>écriture</a:t>
            </a:r>
            <a:r>
              <a:rPr lang="en-US" baseline="0" dirty="0" smtClean="0"/>
              <a:t>. </a:t>
            </a:r>
            <a:r>
              <a:rPr lang="en-US" baseline="0" dirty="0" err="1" smtClean="0"/>
              <a:t>N’oubliez</a:t>
            </a:r>
            <a:r>
              <a:rPr lang="en-US" baseline="0" dirty="0" smtClean="0"/>
              <a:t> pas les notions!</a:t>
            </a:r>
            <a:endParaRPr lang="en-US" dirty="0"/>
          </a:p>
        </p:txBody>
      </p:sp>
      <p:sp>
        <p:nvSpPr>
          <p:cNvPr id="4" name="Slide Number Placeholder 3"/>
          <p:cNvSpPr>
            <a:spLocks noGrp="1"/>
          </p:cNvSpPr>
          <p:nvPr>
            <p:ph type="sldNum" sz="quarter" idx="10"/>
          </p:nvPr>
        </p:nvSpPr>
        <p:spPr/>
        <p:txBody>
          <a:bodyPr/>
          <a:lstStyle/>
          <a:p>
            <a:fld id="{F81714DE-2FDB-4913-9118-58297F9FF3C2}" type="slidenum">
              <a:rPr lang="en-US" smtClean="0"/>
              <a:t>7</a:t>
            </a:fld>
            <a:endParaRPr lang="en-US"/>
          </a:p>
        </p:txBody>
      </p:sp>
    </p:spTree>
    <p:extLst>
      <p:ext uri="{BB962C8B-B14F-4D97-AF65-F5344CB8AC3E}">
        <p14:creationId xmlns:p14="http://schemas.microsoft.com/office/powerpoint/2010/main" val="130204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Modéliser</a:t>
            </a:r>
            <a:r>
              <a:rPr lang="en-US" dirty="0" smtClean="0"/>
              <a:t> le </a:t>
            </a:r>
            <a:r>
              <a:rPr lang="en-US" dirty="0" err="1" smtClean="0"/>
              <a:t>paragraphe</a:t>
            </a:r>
            <a:r>
              <a:rPr lang="en-US" dirty="0" smtClean="0"/>
              <a:t> avec la </a:t>
            </a:r>
            <a:r>
              <a:rPr lang="en-US" dirty="0" err="1" smtClean="0"/>
              <a:t>classe</a:t>
            </a:r>
            <a:r>
              <a:rPr lang="en-US" dirty="0" smtClean="0"/>
              <a:t>.</a:t>
            </a:r>
            <a:endParaRPr lang="en-US" dirty="0"/>
          </a:p>
        </p:txBody>
      </p:sp>
      <p:sp>
        <p:nvSpPr>
          <p:cNvPr id="4" name="Slide Number Placeholder 3"/>
          <p:cNvSpPr>
            <a:spLocks noGrp="1"/>
          </p:cNvSpPr>
          <p:nvPr>
            <p:ph type="sldNum" sz="quarter" idx="10"/>
          </p:nvPr>
        </p:nvSpPr>
        <p:spPr/>
        <p:txBody>
          <a:bodyPr/>
          <a:lstStyle/>
          <a:p>
            <a:fld id="{F81714DE-2FDB-4913-9118-58297F9FF3C2}" type="slidenum">
              <a:rPr lang="en-US" smtClean="0"/>
              <a:t>8</a:t>
            </a:fld>
            <a:endParaRPr lang="en-US"/>
          </a:p>
        </p:txBody>
      </p:sp>
    </p:spTree>
    <p:extLst>
      <p:ext uri="{BB962C8B-B14F-4D97-AF65-F5344CB8AC3E}">
        <p14:creationId xmlns:p14="http://schemas.microsoft.com/office/powerpoint/2010/main" val="2359528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08138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71143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06827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276632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E289B7-4FBE-4FE3-AD8A-155E5C878DEE}"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26654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E289B7-4FBE-4FE3-AD8A-155E5C878DEE}"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67573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E289B7-4FBE-4FE3-AD8A-155E5C878DEE}"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258810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E289B7-4FBE-4FE3-AD8A-155E5C878DEE}"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392353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289B7-4FBE-4FE3-AD8A-155E5C878DEE}"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43990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289B7-4FBE-4FE3-AD8A-155E5C878DEE}"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71996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289B7-4FBE-4FE3-AD8A-155E5C878DEE}"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284568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289B7-4FBE-4FE3-AD8A-155E5C878DEE}" type="datetimeFigureOut">
              <a:rPr lang="en-US" smtClean="0"/>
              <a:t>1/11/2016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BADBF-F760-472D-A3F3-84DCBE2060BB}" type="slidenum">
              <a:rPr lang="en-US" smtClean="0"/>
              <a:t>‹#›</a:t>
            </a:fld>
            <a:endParaRPr lang="en-US"/>
          </a:p>
        </p:txBody>
      </p:sp>
    </p:spTree>
    <p:extLst>
      <p:ext uri="{BB962C8B-B14F-4D97-AF65-F5344CB8AC3E}">
        <p14:creationId xmlns:p14="http://schemas.microsoft.com/office/powerpoint/2010/main" val="3847474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hyperlink" Target="http://www.google.ca/url?sa=i&amp;rct=j&amp;q=&amp;esrc=s&amp;frm=1&amp;source=images&amp;cd=&amp;cad=rja&amp;uact=8&amp;docid=mrSUN9KNWGWFaM&amp;tbnid=Y6Qm2nlURGJ5SM:&amp;ved=0CAUQjRw&amp;url=http://stexual.wordpress.com/category/laura-phelan/&amp;ei=S8wJVI3rOLT_8AH9zoHgBw&amp;bvm=bv.74649129,d.aWw&amp;psig=AFQjCNEVDfcMI431x34Li6dIKPEVT3-bww&amp;ust=1410014587423511" TargetMode="Externa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9729" y="214312"/>
            <a:ext cx="7772400" cy="999848"/>
          </a:xfrm>
        </p:spPr>
        <p:style>
          <a:lnRef idx="0">
            <a:schemeClr val="accent1"/>
          </a:lnRef>
          <a:fillRef idx="3">
            <a:schemeClr val="accent1"/>
          </a:fillRef>
          <a:effectRef idx="3">
            <a:schemeClr val="accent1"/>
          </a:effectRef>
          <a:fontRef idx="minor">
            <a:schemeClr val="lt1"/>
          </a:fontRef>
        </p:style>
        <p:txBody>
          <a:bodyPr/>
          <a:lstStyle/>
          <a:p>
            <a:r>
              <a:rPr lang="en-US" dirty="0" smtClean="0">
                <a:latin typeface="Comic Sans MS" panose="030F0702030302020204" pitchFamily="66" charset="0"/>
              </a:rPr>
              <a:t>Un monde en </a:t>
            </a:r>
            <a:r>
              <a:rPr lang="en-US" dirty="0" err="1" smtClean="0">
                <a:latin typeface="Comic Sans MS" panose="030F0702030302020204" pitchFamily="66" charset="0"/>
              </a:rPr>
              <a:t>changement</a:t>
            </a:r>
            <a:endParaRPr lang="en-US" dirty="0">
              <a:latin typeface="Comic Sans MS" panose="030F0702030302020204" pitchFamily="66" charset="0"/>
            </a:endParaRPr>
          </a:p>
        </p:txBody>
      </p:sp>
      <p:sp>
        <p:nvSpPr>
          <p:cNvPr id="3" name="Subtitle 2"/>
          <p:cNvSpPr>
            <a:spLocks noGrp="1"/>
          </p:cNvSpPr>
          <p:nvPr>
            <p:ph type="subTitle" idx="1"/>
          </p:nvPr>
        </p:nvSpPr>
        <p:spPr>
          <a:xfrm>
            <a:off x="1445529" y="1409281"/>
            <a:ext cx="6400800" cy="648072"/>
          </a:xfrm>
        </p:spPr>
        <p:style>
          <a:lnRef idx="0">
            <a:schemeClr val="accent2"/>
          </a:lnRef>
          <a:fillRef idx="3">
            <a:schemeClr val="accent2"/>
          </a:fillRef>
          <a:effectRef idx="3">
            <a:schemeClr val="accent2"/>
          </a:effectRef>
          <a:fontRef idx="minor">
            <a:schemeClr val="lt1"/>
          </a:fontRef>
        </p:style>
        <p:txBody>
          <a:bodyPr>
            <a:normAutofit/>
          </a:bodyPr>
          <a:lstStyle/>
          <a:p>
            <a:r>
              <a:rPr lang="en-US" smtClean="0">
                <a:solidFill>
                  <a:schemeClr val="bg1"/>
                </a:solidFill>
                <a:latin typeface="Comic Sans MS" panose="030F0702030302020204" pitchFamily="66" charset="0"/>
              </a:rPr>
              <a:t>Module 1-Leçon </a:t>
            </a:r>
            <a:r>
              <a:rPr lang="en-US" dirty="0">
                <a:solidFill>
                  <a:schemeClr val="bg1"/>
                </a:solidFill>
                <a:latin typeface="Comic Sans MS" panose="030F0702030302020204" pitchFamily="66" charset="0"/>
              </a:rPr>
              <a:t>1</a:t>
            </a:r>
          </a:p>
        </p:txBody>
      </p:sp>
      <p:sp>
        <p:nvSpPr>
          <p:cNvPr id="4" name="AutoShape 8"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2"/>
          </p:cNvPr>
          <p:cNvSpPr>
            <a:spLocks noChangeAspect="1" noChangeArrowheads="1"/>
          </p:cNvSpPr>
          <p:nvPr/>
        </p:nvSpPr>
        <p:spPr bwMode="auto">
          <a:xfrm>
            <a:off x="117475" y="-14620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2"/>
          </p:cNvPr>
          <p:cNvSpPr>
            <a:spLocks noChangeAspect="1" noChangeArrowheads="1"/>
          </p:cNvSpPr>
          <p:nvPr/>
        </p:nvSpPr>
        <p:spPr bwMode="auto">
          <a:xfrm>
            <a:off x="269875" y="-13096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2"/>
          </p:cNvPr>
          <p:cNvSpPr>
            <a:spLocks noChangeAspect="1" noChangeArrowheads="1"/>
          </p:cNvSpPr>
          <p:nvPr/>
        </p:nvSpPr>
        <p:spPr bwMode="auto">
          <a:xfrm>
            <a:off x="422275" y="-11572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2"/>
          </p:cNvPr>
          <p:cNvSpPr>
            <a:spLocks noChangeAspect="1" noChangeArrowheads="1"/>
          </p:cNvSpPr>
          <p:nvPr/>
        </p:nvSpPr>
        <p:spPr bwMode="auto">
          <a:xfrm>
            <a:off x="574675" y="-10048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725" y="2323318"/>
            <a:ext cx="2607527" cy="2666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59777">
            <a:off x="7236296" y="2482197"/>
            <a:ext cx="15843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73338">
            <a:off x="6011022" y="5073890"/>
            <a:ext cx="2429057" cy="136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59106">
            <a:off x="375369" y="2306825"/>
            <a:ext cx="1800225" cy="254317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5481" y="4989573"/>
            <a:ext cx="1795963" cy="1795963"/>
          </a:xfrm>
          <a:prstGeom prst="rect">
            <a:avLst/>
          </a:prstGeom>
        </p:spPr>
      </p:pic>
    </p:spTree>
    <p:extLst>
      <p:ext uri="{BB962C8B-B14F-4D97-AF65-F5344CB8AC3E}">
        <p14:creationId xmlns:p14="http://schemas.microsoft.com/office/powerpoint/2010/main" val="26483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500"/>
                                        <p:tgtEl>
                                          <p:spTgt spid="3">
                                            <p:bg/>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1041"/>
                                        </p:tgtEl>
                                        <p:attrNameLst>
                                          <p:attrName>style.visibility</p:attrName>
                                        </p:attrNameLst>
                                      </p:cBhvr>
                                      <p:to>
                                        <p:strVal val="visible"/>
                                      </p:to>
                                    </p:set>
                                    <p:animEffect transition="in" filter="wipe(down)">
                                      <p:cBhvr>
                                        <p:cTn id="19" dur="580">
                                          <p:stCondLst>
                                            <p:cond delay="0"/>
                                          </p:stCondLst>
                                        </p:cTn>
                                        <p:tgtEl>
                                          <p:spTgt spid="1041"/>
                                        </p:tgtEl>
                                      </p:cBhvr>
                                    </p:animEffect>
                                    <p:anim calcmode="lin" valueType="num">
                                      <p:cBhvr>
                                        <p:cTn id="20" dur="1822" tmFilter="0,0; 0.14,0.36; 0.43,0.73; 0.71,0.91; 1.0,1.0">
                                          <p:stCondLst>
                                            <p:cond delay="0"/>
                                          </p:stCondLst>
                                        </p:cTn>
                                        <p:tgtEl>
                                          <p:spTgt spid="104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4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4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4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41"/>
                                        </p:tgtEl>
                                        <p:attrNameLst>
                                          <p:attrName>ppt_y</p:attrName>
                                        </p:attrNameLst>
                                      </p:cBhvr>
                                      <p:tavLst>
                                        <p:tav tm="0" fmla="#ppt_y-sin(pi*$)/81">
                                          <p:val>
                                            <p:fltVal val="0"/>
                                          </p:val>
                                        </p:tav>
                                        <p:tav tm="100000">
                                          <p:val>
                                            <p:fltVal val="1"/>
                                          </p:val>
                                        </p:tav>
                                      </p:tavLst>
                                    </p:anim>
                                    <p:animScale>
                                      <p:cBhvr>
                                        <p:cTn id="25" dur="26">
                                          <p:stCondLst>
                                            <p:cond delay="650"/>
                                          </p:stCondLst>
                                        </p:cTn>
                                        <p:tgtEl>
                                          <p:spTgt spid="1041"/>
                                        </p:tgtEl>
                                      </p:cBhvr>
                                      <p:to x="100000" y="60000"/>
                                    </p:animScale>
                                    <p:animScale>
                                      <p:cBhvr>
                                        <p:cTn id="26" dur="166" decel="50000">
                                          <p:stCondLst>
                                            <p:cond delay="676"/>
                                          </p:stCondLst>
                                        </p:cTn>
                                        <p:tgtEl>
                                          <p:spTgt spid="1041"/>
                                        </p:tgtEl>
                                      </p:cBhvr>
                                      <p:to x="100000" y="100000"/>
                                    </p:animScale>
                                    <p:animScale>
                                      <p:cBhvr>
                                        <p:cTn id="27" dur="26">
                                          <p:stCondLst>
                                            <p:cond delay="1312"/>
                                          </p:stCondLst>
                                        </p:cTn>
                                        <p:tgtEl>
                                          <p:spTgt spid="1041"/>
                                        </p:tgtEl>
                                      </p:cBhvr>
                                      <p:to x="100000" y="80000"/>
                                    </p:animScale>
                                    <p:animScale>
                                      <p:cBhvr>
                                        <p:cTn id="28" dur="166" decel="50000">
                                          <p:stCondLst>
                                            <p:cond delay="1338"/>
                                          </p:stCondLst>
                                        </p:cTn>
                                        <p:tgtEl>
                                          <p:spTgt spid="1041"/>
                                        </p:tgtEl>
                                      </p:cBhvr>
                                      <p:to x="100000" y="100000"/>
                                    </p:animScale>
                                    <p:animScale>
                                      <p:cBhvr>
                                        <p:cTn id="29" dur="26">
                                          <p:stCondLst>
                                            <p:cond delay="1642"/>
                                          </p:stCondLst>
                                        </p:cTn>
                                        <p:tgtEl>
                                          <p:spTgt spid="1041"/>
                                        </p:tgtEl>
                                      </p:cBhvr>
                                      <p:to x="100000" y="90000"/>
                                    </p:animScale>
                                    <p:animScale>
                                      <p:cBhvr>
                                        <p:cTn id="30" dur="166" decel="50000">
                                          <p:stCondLst>
                                            <p:cond delay="1668"/>
                                          </p:stCondLst>
                                        </p:cTn>
                                        <p:tgtEl>
                                          <p:spTgt spid="1041"/>
                                        </p:tgtEl>
                                      </p:cBhvr>
                                      <p:to x="100000" y="100000"/>
                                    </p:animScale>
                                    <p:animScale>
                                      <p:cBhvr>
                                        <p:cTn id="31" dur="26">
                                          <p:stCondLst>
                                            <p:cond delay="1808"/>
                                          </p:stCondLst>
                                        </p:cTn>
                                        <p:tgtEl>
                                          <p:spTgt spid="1041"/>
                                        </p:tgtEl>
                                      </p:cBhvr>
                                      <p:to x="100000" y="95000"/>
                                    </p:animScale>
                                    <p:animScale>
                                      <p:cBhvr>
                                        <p:cTn id="32" dur="166" decel="50000">
                                          <p:stCondLst>
                                            <p:cond delay="1834"/>
                                          </p:stCondLst>
                                        </p:cTn>
                                        <p:tgtEl>
                                          <p:spTgt spid="10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91264" cy="936104"/>
          </a:xfrm>
        </p:spPr>
        <p:style>
          <a:lnRef idx="0">
            <a:schemeClr val="accent1"/>
          </a:lnRef>
          <a:fillRef idx="3">
            <a:schemeClr val="accent1"/>
          </a:fillRef>
          <a:effectRef idx="3">
            <a:schemeClr val="accent1"/>
          </a:effectRef>
          <a:fontRef idx="minor">
            <a:schemeClr val="lt1"/>
          </a:fontRef>
        </p:style>
        <p:txBody>
          <a:bodyPr/>
          <a:lstStyle/>
          <a:p>
            <a:r>
              <a:rPr lang="en-US" dirty="0" smtClean="0">
                <a:latin typeface="Comic Sans MS" panose="030F0702030302020204" pitchFamily="66" charset="0"/>
              </a:rPr>
              <a:t>Message du jour…</a:t>
            </a:r>
            <a:endParaRPr lang="en-US" dirty="0">
              <a:latin typeface="Comic Sans MS" panose="030F0702030302020204" pitchFamily="66" charset="0"/>
            </a:endParaRPr>
          </a:p>
        </p:txBody>
      </p:sp>
      <p:sp>
        <p:nvSpPr>
          <p:cNvPr id="3" name="Content Placeholder 2"/>
          <p:cNvSpPr>
            <a:spLocks noGrp="1"/>
          </p:cNvSpPr>
          <p:nvPr>
            <p:ph idx="1"/>
          </p:nvPr>
        </p:nvSpPr>
        <p:spPr>
          <a:xfrm>
            <a:off x="396552" y="1268760"/>
            <a:ext cx="8433248" cy="5254243"/>
          </a:xfrm>
        </p:spPr>
        <p:style>
          <a:lnRef idx="0">
            <a:schemeClr val="accent4"/>
          </a:lnRef>
          <a:fillRef idx="3">
            <a:schemeClr val="accent4"/>
          </a:fillRef>
          <a:effectRef idx="3">
            <a:schemeClr val="accent4"/>
          </a:effectRef>
          <a:fontRef idx="minor">
            <a:schemeClr val="lt1"/>
          </a:fontRef>
        </p:style>
        <p:txBody>
          <a:bodyPr>
            <a:noAutofit/>
          </a:bodyPr>
          <a:lstStyle/>
          <a:p>
            <a:pPr marL="0" indent="0">
              <a:buNone/>
            </a:pPr>
            <a:r>
              <a:rPr lang="fr-FR" sz="2400" dirty="0">
                <a:solidFill>
                  <a:schemeClr val="bg1"/>
                </a:solidFill>
                <a:latin typeface="Comic Sans MS" panose="030F0702030302020204" pitchFamily="66" charset="0"/>
              </a:rPr>
              <a:t>Bonjour,</a:t>
            </a:r>
          </a:p>
          <a:p>
            <a:pPr marL="0" indent="0">
              <a:buNone/>
            </a:pPr>
            <a:r>
              <a:rPr lang="fr-FR" sz="2400" dirty="0" smtClean="0">
                <a:solidFill>
                  <a:schemeClr val="bg1"/>
                </a:solidFill>
                <a:latin typeface="Comic Sans MS" panose="030F0702030302020204" pitchFamily="66" charset="0"/>
              </a:rPr>
              <a:t>	</a:t>
            </a:r>
            <a:r>
              <a:rPr lang="fr-CA" sz="2400" dirty="0">
                <a:solidFill>
                  <a:schemeClr val="bg1"/>
                </a:solidFill>
                <a:latin typeface="Comic Sans MS" panose="030F0702030302020204" pitchFamily="66" charset="0"/>
              </a:rPr>
              <a:t>Cette année, nous allons parler de l’autorité et le pouvoir dans notre pays. Il y a beaucoup de personnes avec du pouvoir dans notre pays. En tant qu’enseignant, ma directrice ici a du pouvoir sur moi. Cette année, elle m’a dit que je devais travailler avec votre classe. Alors, j’ai préparé des leçons pour vous et j’ai regardé les livres de sciences humaines pour m’aider. Tous les enseignants ont écouté la directrice pour savoir ce qu’ils devaient faire cette année. Avez-vous des exemples de personnes qui ont du pouvoir autour de vous?</a:t>
            </a:r>
            <a:endParaRPr lang="en-GB" sz="2400" dirty="0">
              <a:solidFill>
                <a:schemeClr val="bg1"/>
              </a:solidFill>
              <a:latin typeface="Comic Sans MS" panose="030F0702030302020204" pitchFamily="66" charset="0"/>
            </a:endParaRPr>
          </a:p>
          <a:p>
            <a:pPr marL="0" indent="0">
              <a:buNone/>
            </a:pPr>
            <a:r>
              <a:rPr lang="fr-FR" sz="2400" dirty="0">
                <a:solidFill>
                  <a:schemeClr val="bg1"/>
                </a:solidFill>
                <a:latin typeface="Comic Sans MS" panose="030F0702030302020204" pitchFamily="66" charset="0"/>
              </a:rPr>
              <a:t>									</a:t>
            </a:r>
            <a:r>
              <a:rPr lang="fr-FR" sz="2400" dirty="0" smtClean="0">
                <a:solidFill>
                  <a:schemeClr val="bg1"/>
                </a:solidFill>
                <a:latin typeface="Comic Sans MS" panose="030F0702030302020204" pitchFamily="66" charset="0"/>
              </a:rPr>
              <a:t>             						Bonne </a:t>
            </a:r>
            <a:r>
              <a:rPr lang="fr-FR" sz="2400" dirty="0">
                <a:solidFill>
                  <a:schemeClr val="bg1"/>
                </a:solidFill>
                <a:latin typeface="Comic Sans MS" panose="030F0702030302020204" pitchFamily="66" charset="0"/>
              </a:rPr>
              <a:t>journée</a:t>
            </a:r>
            <a:r>
              <a:rPr lang="fr-FR" sz="2400" dirty="0" smtClean="0">
                <a:solidFill>
                  <a:schemeClr val="bg1"/>
                </a:solidFill>
                <a:latin typeface="Comic Sans MS" panose="030F0702030302020204" pitchFamily="66" charset="0"/>
              </a:rPr>
              <a:t>!</a:t>
            </a:r>
            <a:endParaRPr lang="fr-FR" sz="24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31667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heel(1)">
                                      <p:cBhvr>
                                        <p:cTn id="11" dur="2000"/>
                                        <p:tgtEl>
                                          <p:spTgt spid="3">
                                            <p:bg/>
                                          </p:spTgt>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par>
                          <p:cTn id="20" fill="hold">
                            <p:stCondLst>
                              <p:cond delay="6500"/>
                            </p:stCondLst>
                            <p:childTnLst>
                              <p:par>
                                <p:cTn id="21" presetID="21" presetClass="entr" presetSubtype="1"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1)">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836712"/>
            <a:ext cx="9036496" cy="3158813"/>
          </a:xfrm>
          <a:prstGeom prst="rect">
            <a:avLst/>
          </a:prstGeom>
        </p:spPr>
        <p:txBody>
          <a:bodyPr wrap="square">
            <a:spAutoFit/>
          </a:bodyPr>
          <a:lstStyle/>
          <a:p>
            <a:pPr>
              <a:lnSpc>
                <a:spcPct val="107000"/>
              </a:lnSpc>
              <a:spcAft>
                <a:spcPts val="800"/>
              </a:spcAft>
            </a:pPr>
            <a:r>
              <a:rPr lang="fr-CA" sz="3000" dirty="0">
                <a:latin typeface="Arial Narrow" panose="020B0606020202030204" pitchFamily="34" charset="0"/>
                <a:ea typeface="Calibri" panose="020F0502020204030204" pitchFamily="34" charset="0"/>
                <a:cs typeface="Times New Roman" panose="02020603050405020304" pitchFamily="18" charset="0"/>
              </a:rPr>
              <a:t>Comme on a vu dans le message, il y a plusieurs personnes dans notre vie avec du pouvoir. Avoir du pouvoir nous donne de l’autonomie. Par exemple, le capitaine d’une équipe de hockey/ballon-panier peut prendre des décisions pour l’équipe. C’est lui qui décide!</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3000" dirty="0">
                <a:latin typeface="Arial Narrow" panose="020B0606020202030204" pitchFamily="34" charset="0"/>
                <a:ea typeface="Calibri" panose="020F0502020204030204" pitchFamily="34" charset="0"/>
                <a:cs typeface="Times New Roman" panose="02020603050405020304" pitchFamily="18" charset="0"/>
              </a:rPr>
              <a:t>Donnez-moi des exemples de personnes qui ont du pouvoir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73974" y="4869160"/>
            <a:ext cx="8962521" cy="646331"/>
          </a:xfrm>
          <a:prstGeom prst="rect">
            <a:avLst/>
          </a:prstGeom>
        </p:spPr>
        <p:txBody>
          <a:bodyPr wrap="square">
            <a:spAutoFit/>
          </a:bodyPr>
          <a:lstStyle/>
          <a:p>
            <a:r>
              <a:rPr lang="fr-CA" dirty="0">
                <a:latin typeface="Arial Narrow" panose="020B0606020202030204" pitchFamily="34" charset="0"/>
                <a:ea typeface="Calibri" panose="020F0502020204030204" pitchFamily="34" charset="0"/>
                <a:cs typeface="Times New Roman" panose="02020603050405020304" pitchFamily="18" charset="0"/>
              </a:rPr>
              <a:t>En groupe, les élèves peuvent discuter des personnes avec du pouvoir et comment ça influence d’autres personnes. Ils peuvent écrire une liste sur une grande feuille de </a:t>
            </a:r>
            <a:r>
              <a:rPr lang="fr-CA" dirty="0" smtClean="0">
                <a:latin typeface="Arial Narrow" panose="020B0606020202030204" pitchFamily="34" charset="0"/>
                <a:ea typeface="Calibri" panose="020F0502020204030204" pitchFamily="34" charset="0"/>
                <a:cs typeface="Times New Roman" panose="02020603050405020304" pitchFamily="18" charset="0"/>
              </a:rPr>
              <a:t>papier. </a:t>
            </a:r>
            <a:endParaRPr lang="en-US" dirty="0"/>
          </a:p>
        </p:txBody>
      </p:sp>
    </p:spTree>
    <p:extLst>
      <p:ext uri="{BB962C8B-B14F-4D97-AF65-F5344CB8AC3E}">
        <p14:creationId xmlns:p14="http://schemas.microsoft.com/office/powerpoint/2010/main" val="805935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260648"/>
            <a:ext cx="6801862" cy="553998"/>
          </a:xfrm>
          <a:prstGeom prst="rect">
            <a:avLst/>
          </a:prstGeom>
        </p:spPr>
        <p:txBody>
          <a:bodyPr wrap="none">
            <a:spAutoFit/>
          </a:bodyPr>
          <a:lstStyle/>
          <a:p>
            <a:r>
              <a:rPr lang="fr-CA" sz="3000" dirty="0">
                <a:latin typeface="Arial Narrow" panose="020B0606020202030204" pitchFamily="34" charset="0"/>
                <a:ea typeface="Calibri" panose="020F0502020204030204" pitchFamily="34" charset="0"/>
                <a:cs typeface="Times New Roman" panose="02020603050405020304" pitchFamily="18" charset="0"/>
              </a:rPr>
              <a:t>Quelles personnes ont du pouvoir et comment?</a:t>
            </a:r>
            <a:endParaRPr lang="en-US" sz="3000" dirty="0"/>
          </a:p>
        </p:txBody>
      </p:sp>
      <p:sp>
        <p:nvSpPr>
          <p:cNvPr id="3" name="Rectangle 2"/>
          <p:cNvSpPr/>
          <p:nvPr/>
        </p:nvSpPr>
        <p:spPr>
          <a:xfrm>
            <a:off x="323528" y="1484784"/>
            <a:ext cx="8424936" cy="1015663"/>
          </a:xfrm>
          <a:prstGeom prst="rect">
            <a:avLst/>
          </a:prstGeom>
        </p:spPr>
        <p:txBody>
          <a:bodyPr wrap="square">
            <a:spAutoFit/>
          </a:bodyPr>
          <a:lstStyle/>
          <a:p>
            <a:r>
              <a:rPr lang="fr-CA" sz="3000" dirty="0" smtClean="0">
                <a:latin typeface="Arial Narrow" panose="020B0606020202030204" pitchFamily="34" charset="0"/>
                <a:ea typeface="Calibri" panose="020F0502020204030204" pitchFamily="34" charset="0"/>
                <a:cs typeface="Times New Roman" panose="02020603050405020304" pitchFamily="18" charset="0"/>
              </a:rPr>
              <a:t>Exemple : Les </a:t>
            </a:r>
            <a:r>
              <a:rPr lang="fr-CA" sz="3000" dirty="0">
                <a:latin typeface="Arial Narrow" panose="020B0606020202030204" pitchFamily="34" charset="0"/>
                <a:ea typeface="Calibri" panose="020F0502020204030204" pitchFamily="34" charset="0"/>
                <a:cs typeface="Times New Roman" panose="02020603050405020304" pitchFamily="18" charset="0"/>
              </a:rPr>
              <a:t>enseignants ont du pouvoir sur les élèves. Ils peuvent prendre des décisions pour les élèves.</a:t>
            </a:r>
            <a:endParaRPr lang="en-US" sz="3000" dirty="0"/>
          </a:p>
        </p:txBody>
      </p:sp>
    </p:spTree>
    <p:extLst>
      <p:ext uri="{BB962C8B-B14F-4D97-AF65-F5344CB8AC3E}">
        <p14:creationId xmlns:p14="http://schemas.microsoft.com/office/powerpoint/2010/main" val="782838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937" y="243393"/>
            <a:ext cx="2705320" cy="198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4686047"/>
            <a:ext cx="3312368" cy="1861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726878"/>
            <a:ext cx="2592288" cy="2535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i.cbc.ca/1.2762711.1411077123!/fileImage/httpImage/image.JPG_gen/derivatives/16x9_620/liberal-leader-justin-trudeau.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2432352"/>
            <a:ext cx="3636966" cy="2047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366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dirty="0" smtClean="0">
                <a:latin typeface="Comic Sans MS" panose="030F0702030302020204" pitchFamily="66" charset="0"/>
              </a:rPr>
              <a:t>Lecture!</a:t>
            </a:r>
            <a:endParaRPr lang="en-US" dirty="0">
              <a:latin typeface="Comic Sans MS" panose="030F0702030302020204" pitchFamily="66"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492"/>
          <a:stretch/>
        </p:blipFill>
        <p:spPr bwMode="auto">
          <a:xfrm>
            <a:off x="237859" y="1268760"/>
            <a:ext cx="8668282" cy="578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332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1" y="1340768"/>
            <a:ext cx="9152711" cy="429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87624" y="116632"/>
            <a:ext cx="7344816"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dirty="0" smtClean="0">
                <a:latin typeface="Comic Sans MS" panose="030F0702030302020204" pitchFamily="66" charset="0"/>
              </a:rPr>
              <a:t>Comment </a:t>
            </a:r>
            <a:r>
              <a:rPr lang="en-US" sz="4000" dirty="0" err="1" smtClean="0">
                <a:latin typeface="Comic Sans MS" panose="030F0702030302020204" pitchFamily="66" charset="0"/>
              </a:rPr>
              <a:t>vais</a:t>
            </a:r>
            <a:r>
              <a:rPr lang="en-US" sz="4000" dirty="0" smtClean="0">
                <a:latin typeface="Comic Sans MS" panose="030F0702030302020204" pitchFamily="66" charset="0"/>
              </a:rPr>
              <a:t>-je </a:t>
            </a:r>
            <a:r>
              <a:rPr lang="en-US" sz="4000" dirty="0" err="1" smtClean="0">
                <a:latin typeface="Comic Sans MS" panose="030F0702030302020204" pitchFamily="66" charset="0"/>
              </a:rPr>
              <a:t>être</a:t>
            </a:r>
            <a:r>
              <a:rPr lang="en-US" sz="4000" dirty="0" smtClean="0">
                <a:latin typeface="Comic Sans MS" panose="030F0702030302020204" pitchFamily="66" charset="0"/>
              </a:rPr>
              <a:t> </a:t>
            </a:r>
            <a:r>
              <a:rPr lang="en-US" sz="4000" dirty="0" err="1" smtClean="0">
                <a:latin typeface="Comic Sans MS" panose="030F0702030302020204" pitchFamily="66" charset="0"/>
              </a:rPr>
              <a:t>évalué</a:t>
            </a:r>
            <a:r>
              <a:rPr lang="en-US" sz="4000" dirty="0" smtClean="0">
                <a:latin typeface="Comic Sans MS" panose="030F0702030302020204" pitchFamily="66" charset="0"/>
              </a:rPr>
              <a:t>?</a:t>
            </a:r>
            <a:endParaRPr lang="en-US" sz="4000" dirty="0">
              <a:latin typeface="Comic Sans MS" panose="030F0702030302020204" pitchFamily="66" charset="0"/>
            </a:endParaRPr>
          </a:p>
        </p:txBody>
      </p:sp>
    </p:spTree>
    <p:extLst>
      <p:ext uri="{BB962C8B-B14F-4D97-AF65-F5344CB8AC3E}">
        <p14:creationId xmlns:p14="http://schemas.microsoft.com/office/powerpoint/2010/main" val="104202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circle(in)">
                                      <p:cBhvr>
                                        <p:cTn id="11"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dirty="0" smtClean="0"/>
              <a:t>Mon </a:t>
            </a:r>
            <a:r>
              <a:rPr lang="en-US" dirty="0" err="1" smtClean="0"/>
              <a:t>paragraphe</a:t>
            </a:r>
            <a:endParaRPr lang="en-US" dirty="0"/>
          </a:p>
        </p:txBody>
      </p:sp>
      <p:cxnSp>
        <p:nvCxnSpPr>
          <p:cNvPr id="5" name="Straight Connector 4"/>
          <p:cNvCxnSpPr/>
          <p:nvPr/>
        </p:nvCxnSpPr>
        <p:spPr>
          <a:xfrm>
            <a:off x="683568" y="2420888"/>
            <a:ext cx="77048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3568" y="3068960"/>
            <a:ext cx="77048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3568" y="3645024"/>
            <a:ext cx="77048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3568" y="4221088"/>
            <a:ext cx="77048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3568" y="4797152"/>
            <a:ext cx="77048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3568" y="5301208"/>
            <a:ext cx="77048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3568" y="5873258"/>
            <a:ext cx="77048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3568" y="6381328"/>
            <a:ext cx="770485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08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1317</TotalTime>
  <Words>200</Words>
  <Application>Microsoft Office PowerPoint</Application>
  <PresentationFormat>On-screen Show (4:3)</PresentationFormat>
  <Paragraphs>24</Paragraphs>
  <Slides>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Narrow</vt:lpstr>
      <vt:lpstr>Calibri</vt:lpstr>
      <vt:lpstr>Comic Sans MS</vt:lpstr>
      <vt:lpstr>Times New Roman</vt:lpstr>
      <vt:lpstr>Office Theme</vt:lpstr>
      <vt:lpstr>Un monde en changement</vt:lpstr>
      <vt:lpstr>Message du jour…</vt:lpstr>
      <vt:lpstr>PowerPoint Presentation</vt:lpstr>
      <vt:lpstr>PowerPoint Presentation</vt:lpstr>
      <vt:lpstr>PowerPoint Presentation</vt:lpstr>
      <vt:lpstr>Lecture!</vt:lpstr>
      <vt:lpstr>PowerPoint Presentation</vt:lpstr>
      <vt:lpstr>Mon paragraphe</vt:lpstr>
    </vt:vector>
  </TitlesOfParts>
  <Company>NBED School District 8</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Ton monde de culture</dc:title>
  <dc:creator>Nichol, Candice (ASD-S)</dc:creator>
  <cp:lastModifiedBy>Arbeau, Candace (ASD-S)</cp:lastModifiedBy>
  <cp:revision>59</cp:revision>
  <dcterms:created xsi:type="dcterms:W3CDTF">2014-09-04T14:24:40Z</dcterms:created>
  <dcterms:modified xsi:type="dcterms:W3CDTF">2016-01-11T16:46:43Z</dcterms:modified>
</cp:coreProperties>
</file>