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98" r:id="rId2"/>
    <p:sldId id="357" r:id="rId3"/>
    <p:sldId id="299" r:id="rId4"/>
    <p:sldId id="300" r:id="rId5"/>
    <p:sldId id="325" r:id="rId6"/>
    <p:sldId id="301" r:id="rId7"/>
    <p:sldId id="302" r:id="rId8"/>
    <p:sldId id="336" r:id="rId9"/>
    <p:sldId id="356" r:id="rId10"/>
    <p:sldId id="343" r:id="rId11"/>
    <p:sldId id="358" r:id="rId12"/>
    <p:sldId id="303" r:id="rId13"/>
    <p:sldId id="351" r:id="rId14"/>
    <p:sldId id="352" r:id="rId15"/>
    <p:sldId id="328" r:id="rId16"/>
    <p:sldId id="359" r:id="rId17"/>
    <p:sldId id="263" r:id="rId18"/>
    <p:sldId id="338" r:id="rId19"/>
    <p:sldId id="297" r:id="rId20"/>
    <p:sldId id="330" r:id="rId21"/>
    <p:sldId id="329" r:id="rId22"/>
    <p:sldId id="304" r:id="rId23"/>
    <p:sldId id="305" r:id="rId24"/>
    <p:sldId id="306" r:id="rId25"/>
    <p:sldId id="308" r:id="rId26"/>
    <p:sldId id="309" r:id="rId27"/>
    <p:sldId id="354" r:id="rId28"/>
    <p:sldId id="311" r:id="rId29"/>
    <p:sldId id="312" r:id="rId30"/>
    <p:sldId id="313" r:id="rId31"/>
    <p:sldId id="314" r:id="rId32"/>
    <p:sldId id="337" r:id="rId33"/>
    <p:sldId id="355" r:id="rId34"/>
    <p:sldId id="315" r:id="rId35"/>
    <p:sldId id="316" r:id="rId36"/>
    <p:sldId id="317" r:id="rId37"/>
    <p:sldId id="334" r:id="rId38"/>
    <p:sldId id="335" r:id="rId39"/>
    <p:sldId id="360" r:id="rId40"/>
    <p:sldId id="318" r:id="rId41"/>
    <p:sldId id="333" r:id="rId42"/>
    <p:sldId id="327" r:id="rId43"/>
    <p:sldId id="320" r:id="rId44"/>
    <p:sldId id="344" r:id="rId45"/>
    <p:sldId id="319" r:id="rId46"/>
    <p:sldId id="321" r:id="rId47"/>
    <p:sldId id="322" r:id="rId48"/>
    <p:sldId id="345" r:id="rId49"/>
    <p:sldId id="289" r:id="rId50"/>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CA"/>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74A8F3DC-6CC9-456B-AD6B-3F25C0DD97E5}" type="datetimeFigureOut">
              <a:rPr lang="en-CA" smtClean="0"/>
              <a:pPr/>
              <a:t>05/01/2016</a:t>
            </a:fld>
            <a:endParaRPr lang="en-CA"/>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CA"/>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CA"/>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8EB1A427-0F84-461E-BBF0-15B3A5985654}" type="slidenum">
              <a:rPr lang="en-CA" smtClean="0"/>
              <a:pPr/>
              <a:t>‹#›</a:t>
            </a:fld>
            <a:endParaRPr lang="en-CA"/>
          </a:p>
        </p:txBody>
      </p:sp>
    </p:spTree>
    <p:extLst>
      <p:ext uri="{BB962C8B-B14F-4D97-AF65-F5344CB8AC3E}">
        <p14:creationId xmlns:p14="http://schemas.microsoft.com/office/powerpoint/2010/main" val="379500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you getting home? Do</a:t>
            </a:r>
            <a:r>
              <a:rPr lang="en-US" baseline="0" dirty="0" smtClean="0"/>
              <a:t> you know your bus number?</a:t>
            </a:r>
            <a:endParaRPr lang="en-US" dirty="0"/>
          </a:p>
        </p:txBody>
      </p:sp>
      <p:sp>
        <p:nvSpPr>
          <p:cNvPr id="4" name="Slide Number Placeholder 3"/>
          <p:cNvSpPr>
            <a:spLocks noGrp="1"/>
          </p:cNvSpPr>
          <p:nvPr>
            <p:ph type="sldNum" sz="quarter" idx="10"/>
          </p:nvPr>
        </p:nvSpPr>
        <p:spPr/>
        <p:txBody>
          <a:bodyPr/>
          <a:lstStyle/>
          <a:p>
            <a:fld id="{8EB1A427-0F84-461E-BBF0-15B3A5985654}" type="slidenum">
              <a:rPr lang="en-CA" smtClean="0"/>
              <a:pPr/>
              <a:t>8</a:t>
            </a:fld>
            <a:endParaRPr lang="en-CA"/>
          </a:p>
        </p:txBody>
      </p:sp>
    </p:spTree>
    <p:extLst>
      <p:ext uri="{BB962C8B-B14F-4D97-AF65-F5344CB8AC3E}">
        <p14:creationId xmlns:p14="http://schemas.microsoft.com/office/powerpoint/2010/main" val="259025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CABDF3B-837C-4B34-BAE1-97DF840FE536}" type="datetimeFigureOut">
              <a:rPr lang="en-US" smtClean="0"/>
              <a:pPr/>
              <a:t>1/5/2016</a:t>
            </a:fld>
            <a:endParaRPr lang="en-US"/>
          </a:p>
        </p:txBody>
      </p:sp>
      <p:sp>
        <p:nvSpPr>
          <p:cNvPr id="16" name="Slide Number Placeholder 15"/>
          <p:cNvSpPr>
            <a:spLocks noGrp="1"/>
          </p:cNvSpPr>
          <p:nvPr>
            <p:ph type="sldNum" sz="quarter" idx="11"/>
          </p:nvPr>
        </p:nvSpPr>
        <p:spPr/>
        <p:txBody>
          <a:bodyPr/>
          <a:lstStyle/>
          <a:p>
            <a:fld id="{530C2CE6-E255-473E-8CA3-F4369F47B77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BDF3B-837C-4B34-BAE1-97DF840FE536}"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2CE6-E255-473E-8CA3-F4369F47B7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BDF3B-837C-4B34-BAE1-97DF840FE536}"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2CE6-E255-473E-8CA3-F4369F47B7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CABDF3B-837C-4B34-BAE1-97DF840FE536}" type="datetimeFigureOut">
              <a:rPr lang="en-US" smtClean="0"/>
              <a:pPr/>
              <a:t>1/5/2016</a:t>
            </a:fld>
            <a:endParaRPr lang="en-US"/>
          </a:p>
        </p:txBody>
      </p:sp>
      <p:sp>
        <p:nvSpPr>
          <p:cNvPr id="15" name="Slide Number Placeholder 14"/>
          <p:cNvSpPr>
            <a:spLocks noGrp="1"/>
          </p:cNvSpPr>
          <p:nvPr>
            <p:ph type="sldNum" sz="quarter" idx="15"/>
          </p:nvPr>
        </p:nvSpPr>
        <p:spPr/>
        <p:txBody>
          <a:bodyPr/>
          <a:lstStyle>
            <a:lvl1pPr algn="ctr">
              <a:defRPr/>
            </a:lvl1pPr>
          </a:lstStyle>
          <a:p>
            <a:fld id="{530C2CE6-E255-473E-8CA3-F4369F47B77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ABDF3B-837C-4B34-BAE1-97DF840FE536}" type="datetimeFigureOut">
              <a:rPr lang="en-US" smtClean="0"/>
              <a:pPr/>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2CE6-E255-473E-8CA3-F4369F47B77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ABDF3B-837C-4B34-BAE1-97DF840FE536}" type="datetimeFigureOut">
              <a:rPr lang="en-US" smtClean="0"/>
              <a:pPr/>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2CE6-E255-473E-8CA3-F4369F47B77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0C2CE6-E255-473E-8CA3-F4369F47B77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CABDF3B-837C-4B34-BAE1-97DF840FE536}" type="datetimeFigureOut">
              <a:rPr lang="en-US" smtClean="0"/>
              <a:pPr/>
              <a:t>1/5/2016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ABDF3B-837C-4B34-BAE1-97DF840FE536}" type="datetimeFigureOut">
              <a:rPr lang="en-US" smtClean="0"/>
              <a:pPr/>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C2CE6-E255-473E-8CA3-F4369F47B77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BDF3B-837C-4B34-BAE1-97DF840FE536}" type="datetimeFigureOut">
              <a:rPr lang="en-US" smtClean="0"/>
              <a:pPr/>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C2CE6-E255-473E-8CA3-F4369F47B7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CABDF3B-837C-4B34-BAE1-97DF840FE536}" type="datetimeFigureOut">
              <a:rPr lang="en-US" smtClean="0"/>
              <a:pPr/>
              <a:t>1/5/2016</a:t>
            </a:fld>
            <a:endParaRPr lang="en-US"/>
          </a:p>
        </p:txBody>
      </p:sp>
      <p:sp>
        <p:nvSpPr>
          <p:cNvPr id="9" name="Slide Number Placeholder 8"/>
          <p:cNvSpPr>
            <a:spLocks noGrp="1"/>
          </p:cNvSpPr>
          <p:nvPr>
            <p:ph type="sldNum" sz="quarter" idx="15"/>
          </p:nvPr>
        </p:nvSpPr>
        <p:spPr/>
        <p:txBody>
          <a:bodyPr/>
          <a:lstStyle/>
          <a:p>
            <a:fld id="{530C2CE6-E255-473E-8CA3-F4369F47B77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CABDF3B-837C-4B34-BAE1-97DF840FE536}" type="datetimeFigureOut">
              <a:rPr lang="en-US" smtClean="0"/>
              <a:pPr/>
              <a:t>1/5/2016</a:t>
            </a:fld>
            <a:endParaRPr lang="en-US"/>
          </a:p>
        </p:txBody>
      </p:sp>
      <p:sp>
        <p:nvSpPr>
          <p:cNvPr id="9" name="Slide Number Placeholder 8"/>
          <p:cNvSpPr>
            <a:spLocks noGrp="1"/>
          </p:cNvSpPr>
          <p:nvPr>
            <p:ph type="sldNum" sz="quarter" idx="11"/>
          </p:nvPr>
        </p:nvSpPr>
        <p:spPr/>
        <p:txBody>
          <a:bodyPr/>
          <a:lstStyle/>
          <a:p>
            <a:fld id="{530C2CE6-E255-473E-8CA3-F4369F47B77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CABDF3B-837C-4B34-BAE1-97DF840FE536}" type="datetimeFigureOut">
              <a:rPr lang="en-US" smtClean="0"/>
              <a:pPr/>
              <a:t>1/5/2016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30C2CE6-E255-473E-8CA3-F4369F47B77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runkcodes.com/funny_pictures/mm-spoof.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p:txBody>
          <a:bodyPr/>
          <a:lstStyle/>
          <a:p>
            <a:pPr eaLnBrk="1" hangingPunct="1"/>
            <a:r>
              <a:rPr lang="en-US" dirty="0" smtClean="0"/>
              <a:t>Harry Miller Middle School</a:t>
            </a:r>
          </a:p>
          <a:p>
            <a:pPr eaLnBrk="1" hangingPunct="1"/>
            <a:r>
              <a:rPr lang="en-US" dirty="0" smtClean="0"/>
              <a:t>2015 - 2016</a:t>
            </a:r>
          </a:p>
        </p:txBody>
      </p:sp>
      <p:sp>
        <p:nvSpPr>
          <p:cNvPr id="39938" name="Rectangle 2"/>
          <p:cNvSpPr>
            <a:spLocks noGrp="1" noChangeArrowheads="1"/>
          </p:cNvSpPr>
          <p:nvPr>
            <p:ph type="ctrTitle"/>
          </p:nvPr>
        </p:nvSpPr>
        <p:spPr/>
        <p:txBody>
          <a:bodyPr/>
          <a:lstStyle/>
          <a:p>
            <a:pPr eaLnBrk="1" hangingPunct="1"/>
            <a:r>
              <a:rPr lang="en-US" sz="3600" b="1" dirty="0" smtClean="0"/>
              <a:t>Welcome To </a:t>
            </a:r>
            <a:r>
              <a:rPr lang="en-US" sz="3600" b="1" dirty="0" err="1" smtClean="0"/>
              <a:t>Mme</a:t>
            </a:r>
            <a:r>
              <a:rPr lang="en-US" sz="3600" b="1" dirty="0" smtClean="0"/>
              <a:t> </a:t>
            </a:r>
            <a:r>
              <a:rPr lang="en-US" sz="3600" b="1" dirty="0" err="1" smtClean="0"/>
              <a:t>Arbeau’s</a:t>
            </a:r>
            <a:r>
              <a:rPr lang="en-US" sz="3600" b="1" dirty="0"/>
              <a:t/>
            </a:r>
            <a:br>
              <a:rPr lang="en-US" sz="3600" b="1" dirty="0"/>
            </a:br>
            <a:r>
              <a:rPr lang="en-US" sz="3600" b="1" dirty="0" smtClean="0"/>
              <a:t>Homeroom Class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1" y="304800"/>
            <a:ext cx="9034589" cy="621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20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906" y="1066800"/>
            <a:ext cx="661544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193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defRPr/>
            </a:pPr>
            <a:r>
              <a:rPr lang="en-US" sz="4000" b="1" dirty="0" smtClean="0">
                <a:solidFill>
                  <a:schemeClr val="accent6">
                    <a:lumMod val="75000"/>
                  </a:schemeClr>
                </a:solidFill>
              </a:rPr>
              <a:t>The First Week Of School</a:t>
            </a:r>
          </a:p>
        </p:txBody>
      </p:sp>
      <p:sp>
        <p:nvSpPr>
          <p:cNvPr id="32775" name="Line 7"/>
          <p:cNvSpPr>
            <a:spLocks noChangeShapeType="1"/>
          </p:cNvSpPr>
          <p:nvPr/>
        </p:nvSpPr>
        <p:spPr bwMode="auto">
          <a:xfrm>
            <a:off x="1676400" y="1447800"/>
            <a:ext cx="5715000" cy="0"/>
          </a:xfrm>
          <a:prstGeom prst="line">
            <a:avLst/>
          </a:prstGeom>
          <a:noFill/>
          <a:ln w="38100">
            <a:solidFill>
              <a:schemeClr val="accent5">
                <a:lumMod val="50000"/>
              </a:schemeClr>
            </a:solidFill>
            <a:round/>
            <a:headEnd/>
            <a:tailEnd/>
          </a:ln>
          <a:effectLst/>
        </p:spPr>
        <p:txBody>
          <a:bodyPr/>
          <a:lstStyle/>
          <a:p>
            <a:pPr eaLnBrk="1" hangingPunct="1">
              <a:defRPr/>
            </a:pPr>
            <a:endParaRPr lang="en-US">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5018"/>
            <a:ext cx="9173553" cy="477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 y="0"/>
            <a:ext cx="91535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688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 y="0"/>
            <a:ext cx="91270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706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5638800"/>
          </a:xfrm>
        </p:spPr>
        <p:txBody>
          <a:bodyPr>
            <a:normAutofit/>
          </a:bodyPr>
          <a:lstStyle/>
          <a:p>
            <a:pPr lvl="0"/>
            <a:r>
              <a:rPr lang="en-US" dirty="0" smtClean="0">
                <a:solidFill>
                  <a:prstClr val="white"/>
                </a:solidFill>
              </a:rPr>
              <a:t>School </a:t>
            </a:r>
            <a:r>
              <a:rPr lang="en-US" dirty="0">
                <a:solidFill>
                  <a:prstClr val="white"/>
                </a:solidFill>
              </a:rPr>
              <a:t>rules are necessary if we want to live and study happily at school</a:t>
            </a:r>
            <a:r>
              <a:rPr lang="en-US" dirty="0" smtClean="0">
                <a:solidFill>
                  <a:prstClr val="white"/>
                </a:solidFill>
              </a:rPr>
              <a:t>.</a:t>
            </a:r>
          </a:p>
          <a:p>
            <a:pPr lvl="0"/>
            <a:endParaRPr lang="en-US" dirty="0">
              <a:solidFill>
                <a:prstClr val="white"/>
              </a:solidFill>
            </a:endParaRPr>
          </a:p>
          <a:p>
            <a:r>
              <a:rPr lang="en-US" dirty="0" smtClean="0"/>
              <a:t>School rules have been around for… well, as long as there have been schools</a:t>
            </a:r>
          </a:p>
          <a:p>
            <a:endParaRPr lang="en-US" dirty="0" smtClean="0"/>
          </a:p>
          <a:p>
            <a:endParaRPr lang="en-US" dirty="0" smtClean="0"/>
          </a:p>
          <a:p>
            <a:endParaRPr lang="en-US" dirty="0" smtClean="0"/>
          </a:p>
          <a:p>
            <a:endParaRPr lang="en-CA" dirty="0"/>
          </a:p>
        </p:txBody>
      </p:sp>
      <p:pic>
        <p:nvPicPr>
          <p:cNvPr id="101378" name="Picture 2" descr="Caveman School">
            <a:hlinkClick r:id="rId2" tooltip="M&amp;M Spoof"/>
          </p:cNvPr>
          <p:cNvPicPr>
            <a:picLocks noChangeAspect="1" noChangeArrowheads="1"/>
          </p:cNvPicPr>
          <p:nvPr/>
        </p:nvPicPr>
        <p:blipFill>
          <a:blip r:embed="rId3" cstate="print"/>
          <a:srcRect/>
          <a:stretch>
            <a:fillRect/>
          </a:stretch>
        </p:blipFill>
        <p:spPr bwMode="auto">
          <a:xfrm>
            <a:off x="1916927" y="3048000"/>
            <a:ext cx="5000625" cy="3352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179513"/>
            <a:ext cx="80533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756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191000"/>
          </a:xfrm>
        </p:spPr>
        <p:txBody>
          <a:bodyPr>
            <a:normAutofit/>
          </a:bodyPr>
          <a:lstStyle/>
          <a:p>
            <a:r>
              <a:rPr lang="en-US" sz="2200" dirty="0" smtClean="0"/>
              <a:t>Boys and girls shall file into classroom in separate lines and be seated quietly on opposite sides of the room. </a:t>
            </a:r>
          </a:p>
          <a:p>
            <a:r>
              <a:rPr lang="en-US" sz="2200" dirty="0" smtClean="0"/>
              <a:t>Boys shall remove their caps when entering. </a:t>
            </a:r>
          </a:p>
          <a:p>
            <a:r>
              <a:rPr lang="en-US" sz="2200" dirty="0" smtClean="0"/>
              <a:t>Children must sit up straight at all times. </a:t>
            </a:r>
          </a:p>
          <a:p>
            <a:r>
              <a:rPr lang="en-US" sz="2200" dirty="0" smtClean="0"/>
              <a:t>Children must not squirm, fidget or whine. </a:t>
            </a:r>
          </a:p>
          <a:p>
            <a:r>
              <a:rPr lang="en-US" sz="2200" dirty="0" smtClean="0"/>
              <a:t>Children must be clean and tidy in clothing. </a:t>
            </a:r>
          </a:p>
          <a:p>
            <a:r>
              <a:rPr lang="en-US" sz="2200" dirty="0" smtClean="0"/>
              <a:t>There will be a daily inspection of neck, ears and fingernails prior to class to ensure cleanliness of person. </a:t>
            </a:r>
          </a:p>
          <a:p>
            <a:r>
              <a:rPr lang="en-US" sz="2200" dirty="0" smtClean="0"/>
              <a:t>Young ladies must never show a bare ankle; girls’ and boys’ clothing should cover arms and legs completely. </a:t>
            </a:r>
          </a:p>
          <a:p>
            <a:pPr>
              <a:buNone/>
            </a:pPr>
            <a:endParaRPr lang="en-US" sz="4900" dirty="0" smtClean="0"/>
          </a:p>
          <a:p>
            <a:endParaRPr lang="en-US" sz="2000" dirty="0"/>
          </a:p>
        </p:txBody>
      </p:sp>
      <p:sp>
        <p:nvSpPr>
          <p:cNvPr id="2" name="Title 1"/>
          <p:cNvSpPr>
            <a:spLocks noGrp="1"/>
          </p:cNvSpPr>
          <p:nvPr>
            <p:ph type="title"/>
          </p:nvPr>
        </p:nvSpPr>
        <p:spPr>
          <a:xfrm>
            <a:off x="533400" y="914400"/>
            <a:ext cx="8229600" cy="838200"/>
          </a:xfrm>
        </p:spPr>
        <p:txBody>
          <a:bodyPr>
            <a:normAutofit fontScale="90000"/>
          </a:bodyPr>
          <a:lstStyle/>
          <a:p>
            <a:r>
              <a:rPr lang="en-US" b="1" dirty="0" smtClean="0"/>
              <a:t>Student Rules, 1860</a:t>
            </a:r>
            <a:r>
              <a:rPr lang="en-US" dirty="0" smtClean="0"/>
              <a:t/>
            </a:r>
            <a:br>
              <a:rPr lang="en-US" dirty="0" smtClean="0"/>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normAutofit fontScale="55000" lnSpcReduction="20000"/>
          </a:bodyPr>
          <a:lstStyle/>
          <a:p>
            <a:endParaRPr lang="en-US" dirty="0"/>
          </a:p>
          <a:p>
            <a:r>
              <a:rPr lang="en-US" sz="3500" dirty="0"/>
              <a:t>Five minutes tardy in the morning = 1 hour after school. </a:t>
            </a:r>
          </a:p>
          <a:p>
            <a:r>
              <a:rPr lang="en-US" sz="3500" dirty="0"/>
              <a:t>Double assignments if homework is not done. </a:t>
            </a:r>
          </a:p>
          <a:p>
            <a:r>
              <a:rPr lang="en-US" sz="3500" dirty="0"/>
              <a:t>Nothing shall be dipped into ink wells except pens. </a:t>
            </a:r>
          </a:p>
          <a:p>
            <a:r>
              <a:rPr lang="en-US" sz="3500" dirty="0"/>
              <a:t>Children who are caught writing with their left hand = 1 ruler rap on the knuckles. </a:t>
            </a:r>
          </a:p>
          <a:p>
            <a:r>
              <a:rPr lang="en-US" sz="3500" dirty="0"/>
              <a:t>Do not speak unless spoken to by the teacher. Talking in class = 1 whack with a rod. </a:t>
            </a:r>
          </a:p>
          <a:p>
            <a:r>
              <a:rPr lang="en-US" sz="3500" dirty="0"/>
              <a:t>Nothing shall be thrown in class. Such behavior = 5 whacks with a rod. </a:t>
            </a:r>
          </a:p>
          <a:p>
            <a:r>
              <a:rPr lang="en-US" sz="3500" dirty="0"/>
              <a:t>Chewing of tobacco or spitting = 7 whacks with a rod. </a:t>
            </a:r>
          </a:p>
          <a:p>
            <a:r>
              <a:rPr lang="en-US" sz="3500" dirty="0"/>
              <a:t>Speaking immoral language = Suspension. </a:t>
            </a:r>
          </a:p>
          <a:p>
            <a:r>
              <a:rPr lang="en-US" sz="3500" dirty="0"/>
              <a:t>Carving on desks or defacing school property = Expulsion. </a:t>
            </a:r>
          </a:p>
          <a:p>
            <a:r>
              <a:rPr lang="en-US" sz="3500" dirty="0"/>
              <a:t>Fighting, lying, or cheating = Expulsion. </a:t>
            </a:r>
          </a:p>
          <a:p>
            <a:r>
              <a:rPr lang="en-US" sz="3500" dirty="0"/>
              <a:t>ONLY WELL MANNERED CHILDREN MAY ATTEND SCHOOL.</a:t>
            </a:r>
          </a:p>
          <a:p>
            <a:r>
              <a:rPr lang="en-US" sz="3500" dirty="0"/>
              <a:t>REMEMBER: EDUCATION IS A PRIVILEGE.</a:t>
            </a:r>
          </a:p>
          <a:p>
            <a:endParaRPr lang="en-US" dirty="0"/>
          </a:p>
        </p:txBody>
      </p:sp>
      <p:sp>
        <p:nvSpPr>
          <p:cNvPr id="3" name="Title 2"/>
          <p:cNvSpPr>
            <a:spLocks noGrp="1"/>
          </p:cNvSpPr>
          <p:nvPr>
            <p:ph type="title"/>
          </p:nvPr>
        </p:nvSpPr>
        <p:spPr>
          <a:xfrm>
            <a:off x="381000" y="533400"/>
            <a:ext cx="8229600" cy="1219200"/>
          </a:xfrm>
        </p:spPr>
        <p:txBody>
          <a:bodyPr>
            <a:normAutofit fontScale="90000"/>
          </a:bodyPr>
          <a:lstStyle/>
          <a:p>
            <a:r>
              <a:rPr lang="en-US" b="1" dirty="0" smtClean="0"/>
              <a:t>Punishments, 1860</a:t>
            </a:r>
            <a:r>
              <a:rPr lang="en-US" dirty="0"/>
              <a:t/>
            </a:r>
            <a:br>
              <a:rPr lang="en-US" dirty="0"/>
            </a:br>
            <a:endParaRPr lang="en-US" dirty="0"/>
          </a:p>
        </p:txBody>
      </p:sp>
    </p:spTree>
    <p:extLst>
      <p:ext uri="{BB962C8B-B14F-4D97-AF65-F5344CB8AC3E}">
        <p14:creationId xmlns:p14="http://schemas.microsoft.com/office/powerpoint/2010/main" val="408486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Font typeface="+mj-lt"/>
              <a:buAutoNum type="arabicPeriod"/>
            </a:pPr>
            <a:r>
              <a:rPr lang="en-US" dirty="0" smtClean="0"/>
              <a:t>Teachers each day will fill lamps and clean chimneys.</a:t>
            </a:r>
          </a:p>
          <a:p>
            <a:pPr>
              <a:buFont typeface="+mj-lt"/>
              <a:buAutoNum type="arabicPeriod"/>
            </a:pPr>
            <a:r>
              <a:rPr lang="en-US" dirty="0" smtClean="0"/>
              <a:t>Each teacher will bring a bucket of water and a scuttle of coal for the day’s session.</a:t>
            </a:r>
          </a:p>
          <a:p>
            <a:pPr>
              <a:buFont typeface="+mj-lt"/>
              <a:buAutoNum type="arabicPeriod"/>
            </a:pPr>
            <a:r>
              <a:rPr lang="en-US" dirty="0" smtClean="0"/>
              <a:t>Make your pens carefully. You may whittle nibs to the individual taste of the pupils.</a:t>
            </a:r>
          </a:p>
          <a:p>
            <a:pPr>
              <a:buFont typeface="+mj-lt"/>
              <a:buAutoNum type="arabicPeriod"/>
            </a:pPr>
            <a:r>
              <a:rPr lang="en-US" dirty="0" smtClean="0"/>
              <a:t>Men teachers may take one evening each week for courting purposes, or two evenings a week if they go to church regularly</a:t>
            </a:r>
          </a:p>
          <a:p>
            <a:pPr>
              <a:buFont typeface="+mj-lt"/>
              <a:buAutoNum type="arabicPeriod"/>
            </a:pPr>
            <a:r>
              <a:rPr lang="en-US" dirty="0" smtClean="0"/>
              <a:t>After ten hours in school, the teachers may spend the remaining time reading the Bible or other good books.</a:t>
            </a:r>
          </a:p>
          <a:p>
            <a:pPr>
              <a:buFont typeface="+mj-lt"/>
              <a:buAutoNum type="arabicPeriod"/>
            </a:pPr>
            <a:r>
              <a:rPr lang="en-US" dirty="0" smtClean="0"/>
              <a:t>Women teachers who marry or engage in unseemly conduct will be dismissed.</a:t>
            </a:r>
          </a:p>
          <a:p>
            <a:pPr>
              <a:buFont typeface="+mj-lt"/>
              <a:buAutoNum type="arabicPeriod"/>
            </a:pPr>
            <a:r>
              <a:rPr lang="en-US" dirty="0" smtClean="0"/>
              <a:t>Every teacher should lay aside from each pay a goodly sum of his earnings for his benefit during his declining years so that he will not become a burden on society</a:t>
            </a:r>
          </a:p>
          <a:p>
            <a:pPr>
              <a:buFont typeface="+mj-lt"/>
              <a:buAutoNum type="arabicPeriod"/>
            </a:pPr>
            <a:r>
              <a:rPr lang="en-US" dirty="0" smtClean="0"/>
              <a:t>Any teacher who smokes, uses liquor in any form, frequents pool or public halls, or gets shaved in a barbershop will give good reason to suspect his worth, intention, integrity and honesty</a:t>
            </a:r>
          </a:p>
          <a:p>
            <a:pPr>
              <a:buFont typeface="+mj-lt"/>
              <a:buAutoNum type="arabicPeriod"/>
            </a:pPr>
            <a:r>
              <a:rPr lang="en-US" dirty="0" smtClean="0"/>
              <a:t>The teacher who performs his labor faithfully and without fault for five years will be given an increase of twenty-five cents per week in his pay, providing the Board of Education approves.</a:t>
            </a:r>
          </a:p>
          <a:p>
            <a:pPr>
              <a:buNone/>
            </a:pPr>
            <a:endParaRPr lang="en-CA" dirty="0"/>
          </a:p>
        </p:txBody>
      </p:sp>
      <p:sp>
        <p:nvSpPr>
          <p:cNvPr id="2" name="Title 1"/>
          <p:cNvSpPr>
            <a:spLocks noGrp="1"/>
          </p:cNvSpPr>
          <p:nvPr>
            <p:ph type="title"/>
          </p:nvPr>
        </p:nvSpPr>
        <p:spPr/>
        <p:txBody>
          <a:bodyPr>
            <a:normAutofit/>
          </a:bodyPr>
          <a:lstStyle/>
          <a:p>
            <a:r>
              <a:rPr lang="en-US" b="1" dirty="0" smtClean="0"/>
              <a:t>Rules for Teachers in 1892</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59407"/>
            <a:ext cx="8382000" cy="288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010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lstStyle/>
          <a:p>
            <a:pPr>
              <a:buNone/>
            </a:pPr>
            <a:r>
              <a:rPr lang="en-US" sz="2000" b="1" dirty="0" smtClean="0"/>
              <a:t>Duties of pupils</a:t>
            </a:r>
            <a:endParaRPr lang="en-CA" sz="2000" dirty="0" smtClean="0"/>
          </a:p>
          <a:p>
            <a:pPr>
              <a:buNone/>
            </a:pPr>
            <a:r>
              <a:rPr lang="en-US" sz="2000" b="1" dirty="0" smtClean="0"/>
              <a:t>14</a:t>
            </a:r>
            <a:r>
              <a:rPr lang="en-US" sz="2000" dirty="0" smtClean="0"/>
              <a:t>(1)It is the duty of a pupil to</a:t>
            </a:r>
            <a:endParaRPr lang="en-CA" sz="2000" dirty="0" smtClean="0"/>
          </a:p>
          <a:p>
            <a:pPr>
              <a:buNone/>
            </a:pPr>
            <a:r>
              <a:rPr lang="en-US" sz="2000" i="1" dirty="0" smtClean="0"/>
              <a:t>(a)</a:t>
            </a:r>
            <a:r>
              <a:rPr lang="en-US" sz="2000" dirty="0" smtClean="0"/>
              <a:t>participate in learning opportunities to his or her potential,</a:t>
            </a:r>
            <a:endParaRPr lang="en-CA" sz="2000" dirty="0" smtClean="0"/>
          </a:p>
          <a:p>
            <a:pPr>
              <a:buNone/>
            </a:pPr>
            <a:r>
              <a:rPr lang="en-US" sz="2000" i="1" dirty="0" smtClean="0"/>
              <a:t>(b)</a:t>
            </a:r>
            <a:r>
              <a:rPr lang="en-US" sz="2000" dirty="0" smtClean="0"/>
              <a:t>accept increasing responsibility for his or her learning as he or she progresses through his or her schooling,</a:t>
            </a:r>
            <a:endParaRPr lang="en-CA" sz="2000" dirty="0" smtClean="0"/>
          </a:p>
          <a:p>
            <a:pPr>
              <a:buNone/>
            </a:pPr>
            <a:r>
              <a:rPr lang="en-US" sz="2000" i="1" dirty="0" smtClean="0"/>
              <a:t>(c)</a:t>
            </a:r>
            <a:r>
              <a:rPr lang="en-US" sz="2000" dirty="0" smtClean="0"/>
              <a:t>attend to assigned homework,</a:t>
            </a:r>
            <a:endParaRPr lang="en-CA" sz="2000" dirty="0" smtClean="0"/>
          </a:p>
          <a:p>
            <a:pPr>
              <a:buNone/>
            </a:pPr>
            <a:r>
              <a:rPr lang="en-US" sz="2000" i="1" dirty="0" smtClean="0"/>
              <a:t>(d)</a:t>
            </a:r>
            <a:r>
              <a:rPr lang="en-US" sz="2000" dirty="0" smtClean="0"/>
              <a:t>attend school regularly and punctually,</a:t>
            </a:r>
            <a:endParaRPr lang="en-CA" sz="2000" dirty="0" smtClean="0"/>
          </a:p>
          <a:p>
            <a:pPr>
              <a:buNone/>
            </a:pPr>
            <a:r>
              <a:rPr lang="en-US" sz="2000" i="1" dirty="0" smtClean="0"/>
              <a:t>(e)</a:t>
            </a:r>
            <a:r>
              <a:rPr lang="en-US" sz="2000" dirty="0" smtClean="0"/>
              <a:t>contribute to a safe and positive learning environment,</a:t>
            </a:r>
            <a:endParaRPr lang="en-CA" sz="2000" dirty="0" smtClean="0"/>
          </a:p>
          <a:p>
            <a:pPr>
              <a:buNone/>
            </a:pPr>
            <a:r>
              <a:rPr lang="en-US" sz="2000" i="1" dirty="0" smtClean="0"/>
              <a:t>(f)</a:t>
            </a:r>
            <a:r>
              <a:rPr lang="en-US" sz="2000" dirty="0" smtClean="0"/>
              <a:t>be responsible for his or her conduct at school and while on the way to and from school,</a:t>
            </a:r>
            <a:endParaRPr lang="en-CA" sz="2000" dirty="0" smtClean="0"/>
          </a:p>
          <a:p>
            <a:pPr>
              <a:buNone/>
            </a:pPr>
            <a:r>
              <a:rPr lang="en-US" sz="2000" i="1" dirty="0" smtClean="0"/>
              <a:t>(g)</a:t>
            </a:r>
            <a:r>
              <a:rPr lang="en-US" sz="2000" dirty="0" smtClean="0"/>
              <a:t>respect the rights of others, and</a:t>
            </a:r>
            <a:endParaRPr lang="en-CA" sz="2000" dirty="0" smtClean="0"/>
          </a:p>
          <a:p>
            <a:pPr>
              <a:buNone/>
            </a:pPr>
            <a:r>
              <a:rPr lang="en-US" sz="2000" i="1" dirty="0" smtClean="0"/>
              <a:t>(h)</a:t>
            </a:r>
            <a:r>
              <a:rPr lang="en-US" sz="2000" dirty="0" smtClean="0"/>
              <a:t>comply with all school policies.</a:t>
            </a:r>
            <a:endParaRPr lang="en-CA" dirty="0" smtClean="0"/>
          </a:p>
          <a:p>
            <a:endParaRPr lang="en-CA" dirty="0"/>
          </a:p>
        </p:txBody>
      </p:sp>
      <p:sp>
        <p:nvSpPr>
          <p:cNvPr id="3" name="Title 2"/>
          <p:cNvSpPr>
            <a:spLocks noGrp="1"/>
          </p:cNvSpPr>
          <p:nvPr>
            <p:ph type="title"/>
          </p:nvPr>
        </p:nvSpPr>
        <p:spPr>
          <a:xfrm>
            <a:off x="457200" y="457200"/>
            <a:ext cx="8229600" cy="685800"/>
          </a:xfrm>
        </p:spPr>
        <p:txBody>
          <a:bodyPr>
            <a:normAutofit fontScale="90000"/>
          </a:bodyPr>
          <a:lstStyle/>
          <a:p>
            <a:r>
              <a:rPr lang="en-US" dirty="0" smtClean="0"/>
              <a:t>NB Education Act:</a:t>
            </a:r>
            <a:endParaRPr lang="en-CA" dirty="0"/>
          </a:p>
        </p:txBody>
      </p:sp>
      <p:sp>
        <p:nvSpPr>
          <p:cNvPr id="4" name="Oval 3"/>
          <p:cNvSpPr/>
          <p:nvPr/>
        </p:nvSpPr>
        <p:spPr>
          <a:xfrm>
            <a:off x="2514600" y="5257800"/>
            <a:ext cx="19050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
            <a:ext cx="2438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amond(in)">
                                      <p:cBhvr>
                                        <p:cTn id="49" dur="2000"/>
                                        <p:tgtEl>
                                          <p:spTgt spid="4"/>
                                        </p:tgtEl>
                                      </p:cBhvr>
                                    </p:animEffect>
                                  </p:childTnLst>
                                </p:cTn>
                              </p:par>
                              <p:par>
                                <p:cTn id="50" presetID="8" presetClass="emph" presetSubtype="0" fill="hold" nodeType="withEffect">
                                  <p:stCondLst>
                                    <p:cond delay="0"/>
                                  </p:stCondLst>
                                  <p:childTnLst>
                                    <p:animRot by="21600000">
                                      <p:cBhvr>
                                        <p:cTn id="5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smtClean="0"/>
              <a:t>School Policies at HMMS?</a:t>
            </a:r>
            <a:endParaRPr lang="en-CA" dirty="0"/>
          </a:p>
        </p:txBody>
      </p:sp>
      <p:pic>
        <p:nvPicPr>
          <p:cNvPr id="99330" name="Picture 2" descr="C:\Users\Wornell\AppData\Local\Microsoft\Windows\Temporary Internet Files\Content.IE5\I5YL2FG4\MC900441428[1].png"/>
          <p:cNvPicPr>
            <a:picLocks noGrp="1" noChangeAspect="1" noChangeArrowheads="1"/>
          </p:cNvPicPr>
          <p:nvPr>
            <p:ph idx="1"/>
          </p:nvPr>
        </p:nvPicPr>
        <p:blipFill>
          <a:blip r:embed="rId2" cstate="print"/>
          <a:srcRect/>
          <a:stretch>
            <a:fillRect/>
          </a:stretch>
        </p:blipFill>
        <p:spPr bwMode="auto">
          <a:xfrm>
            <a:off x="2743428" y="1981428"/>
            <a:ext cx="3657143" cy="3657143"/>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endParaRPr lang="en-US" b="1" u="sng" dirty="0" smtClean="0"/>
          </a:p>
          <a:p>
            <a:pPr eaLnBrk="1" hangingPunct="1"/>
            <a:r>
              <a:rPr lang="en-US" b="1" u="sng" dirty="0" smtClean="0"/>
              <a:t>Respect</a:t>
            </a:r>
            <a:r>
              <a:rPr lang="en-US" dirty="0" smtClean="0"/>
              <a:t> of self and others.</a:t>
            </a:r>
          </a:p>
          <a:p>
            <a:pPr eaLnBrk="1" hangingPunct="1"/>
            <a:r>
              <a:rPr lang="en-US" b="1" u="sng" dirty="0" smtClean="0"/>
              <a:t>Responsibility</a:t>
            </a:r>
            <a:r>
              <a:rPr lang="en-US" dirty="0" smtClean="0"/>
              <a:t> for your actions. </a:t>
            </a:r>
          </a:p>
          <a:p>
            <a:pPr eaLnBrk="1" hangingPunct="1"/>
            <a:r>
              <a:rPr lang="en-US" b="1" u="sng" dirty="0" smtClean="0"/>
              <a:t>Right Choices</a:t>
            </a:r>
            <a:r>
              <a:rPr lang="en-US" dirty="0" smtClean="0"/>
              <a:t> –You need to make choices that are right for you and show respect and responsibility.</a:t>
            </a:r>
          </a:p>
        </p:txBody>
      </p:sp>
      <p:sp>
        <p:nvSpPr>
          <p:cNvPr id="46082" name="Rectangle 2"/>
          <p:cNvSpPr>
            <a:spLocks noGrp="1" noChangeArrowheads="1"/>
          </p:cNvSpPr>
          <p:nvPr>
            <p:ph type="title"/>
          </p:nvPr>
        </p:nvSpPr>
        <p:spPr/>
        <p:txBody>
          <a:bodyPr/>
          <a:lstStyle/>
          <a:p>
            <a:pPr eaLnBrk="1" hangingPunct="1"/>
            <a:r>
              <a:rPr lang="en-US" smtClean="0"/>
              <a:t>The 3R’s of HMMS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24400"/>
            <a:ext cx="2286000" cy="112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4724400"/>
            <a:ext cx="2140611"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724400"/>
            <a:ext cx="1752600" cy="11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 typeface="Wingdings" pitchFamily="2" charset="2"/>
              <a:buNone/>
            </a:pPr>
            <a:r>
              <a:rPr lang="en-US" smtClean="0"/>
              <a:t>Come to class ready to work and learn.</a:t>
            </a:r>
          </a:p>
          <a:p>
            <a:pPr eaLnBrk="1" hangingPunct="1">
              <a:buFont typeface="Wingdings" pitchFamily="2" charset="2"/>
              <a:buNone/>
            </a:pPr>
            <a:endParaRPr lang="en-US" smtClean="0"/>
          </a:p>
          <a:p>
            <a:pPr eaLnBrk="1" hangingPunct="1">
              <a:buFont typeface="Wingdings" pitchFamily="2" charset="2"/>
              <a:buNone/>
            </a:pPr>
            <a:r>
              <a:rPr lang="en-US" smtClean="0"/>
              <a:t>Make sure you have:</a:t>
            </a:r>
          </a:p>
          <a:p>
            <a:pPr eaLnBrk="1" hangingPunct="1">
              <a:buFont typeface="Wingdings" pitchFamily="2" charset="2"/>
              <a:buNone/>
            </a:pPr>
            <a:endParaRPr lang="en-US" smtClean="0"/>
          </a:p>
          <a:p>
            <a:pPr eaLnBrk="1" hangingPunct="1"/>
            <a:r>
              <a:rPr lang="en-US" b="1" smtClean="0"/>
              <a:t>A</a:t>
            </a:r>
            <a:r>
              <a:rPr lang="en-US" smtClean="0"/>
              <a:t> – Agenda</a:t>
            </a:r>
          </a:p>
          <a:p>
            <a:pPr eaLnBrk="1" hangingPunct="1"/>
            <a:r>
              <a:rPr lang="en-US" b="1" smtClean="0"/>
              <a:t>B</a:t>
            </a:r>
            <a:r>
              <a:rPr lang="en-US" smtClean="0"/>
              <a:t> – Books </a:t>
            </a:r>
          </a:p>
          <a:p>
            <a:pPr eaLnBrk="1" hangingPunct="1"/>
            <a:r>
              <a:rPr lang="en-US" b="1" smtClean="0"/>
              <a:t>C</a:t>
            </a:r>
            <a:r>
              <a:rPr lang="en-US" smtClean="0"/>
              <a:t> – Correct Materials </a:t>
            </a:r>
          </a:p>
          <a:p>
            <a:pPr eaLnBrk="1" hangingPunct="1"/>
            <a:endParaRPr lang="en-US" smtClean="0"/>
          </a:p>
          <a:p>
            <a:pPr eaLnBrk="1" hangingPunct="1"/>
            <a:endParaRPr lang="en-US" smtClean="0"/>
          </a:p>
        </p:txBody>
      </p:sp>
      <p:sp>
        <p:nvSpPr>
          <p:cNvPr id="47106" name="Rectangle 2"/>
          <p:cNvSpPr>
            <a:spLocks noGrp="1" noChangeArrowheads="1"/>
          </p:cNvSpPr>
          <p:nvPr>
            <p:ph type="title"/>
          </p:nvPr>
        </p:nvSpPr>
        <p:spPr/>
        <p:txBody>
          <a:bodyPr/>
          <a:lstStyle/>
          <a:p>
            <a:pPr eaLnBrk="1" hangingPunct="1"/>
            <a:r>
              <a:rPr lang="en-US" dirty="0" smtClean="0"/>
              <a:t>ABC’s of Harry Miller Middle School</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91584"/>
            <a:ext cx="2057400" cy="172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524000"/>
            <a:ext cx="4572000" cy="4572000"/>
          </a:xfrm>
        </p:spPr>
        <p:txBody>
          <a:bodyPr>
            <a:normAutofit fontScale="92500" lnSpcReduction="20000"/>
          </a:bodyPr>
          <a:lstStyle/>
          <a:p>
            <a:pPr eaLnBrk="1" hangingPunct="1"/>
            <a:r>
              <a:rPr lang="en-US" dirty="0" smtClean="0"/>
              <a:t>Students are expected to keep their bodies covered – for the girls you are not to wear spaghetti straps – use the lasagna noodle rule.</a:t>
            </a:r>
          </a:p>
          <a:p>
            <a:pPr eaLnBrk="1" hangingPunct="1"/>
            <a:r>
              <a:rPr lang="en-US" dirty="0" smtClean="0"/>
              <a:t>Undergarments should not be visible</a:t>
            </a:r>
          </a:p>
          <a:p>
            <a:pPr eaLnBrk="1" hangingPunct="1"/>
            <a:r>
              <a:rPr lang="en-US" dirty="0" smtClean="0"/>
              <a:t>Skirts and shorts are to be no shorter that two inches above the knee .</a:t>
            </a:r>
          </a:p>
          <a:p>
            <a:pPr eaLnBrk="1" hangingPunct="1"/>
            <a:r>
              <a:rPr lang="en-US" dirty="0" smtClean="0"/>
              <a:t>What is appropriate at in other situations is not always acceptable at school.</a:t>
            </a:r>
          </a:p>
        </p:txBody>
      </p:sp>
      <p:sp>
        <p:nvSpPr>
          <p:cNvPr id="48130" name="Rectangle 2"/>
          <p:cNvSpPr>
            <a:spLocks noGrp="1" noChangeArrowheads="1"/>
          </p:cNvSpPr>
          <p:nvPr>
            <p:ph type="title"/>
          </p:nvPr>
        </p:nvSpPr>
        <p:spPr/>
        <p:txBody>
          <a:bodyPr/>
          <a:lstStyle/>
          <a:p>
            <a:pPr eaLnBrk="1" hangingPunct="1"/>
            <a:r>
              <a:rPr lang="en-US" dirty="0" smtClean="0"/>
              <a:t>School Dress Code</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486" y="1524000"/>
            <a:ext cx="31432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pPr eaLnBrk="1" hangingPunct="1"/>
            <a:endParaRPr lang="en-US" dirty="0" smtClean="0"/>
          </a:p>
          <a:p>
            <a:r>
              <a:rPr lang="en-US" dirty="0" smtClean="0"/>
              <a:t>At HMMS we maintain that all staff and students have the right to teach and learn in a respectful atmosphere.</a:t>
            </a:r>
          </a:p>
          <a:p>
            <a:pPr eaLnBrk="1" hangingPunct="1"/>
            <a:r>
              <a:rPr lang="en-US" dirty="0" smtClean="0"/>
              <a:t>Pupils have the right to be taught and to learn without being disrupted by others and have the responsibility not to disrupt others.</a:t>
            </a:r>
          </a:p>
        </p:txBody>
      </p:sp>
      <p:sp>
        <p:nvSpPr>
          <p:cNvPr id="50178" name="Rectangle 2"/>
          <p:cNvSpPr>
            <a:spLocks noGrp="1" noChangeArrowheads="1"/>
          </p:cNvSpPr>
          <p:nvPr>
            <p:ph type="title"/>
          </p:nvPr>
        </p:nvSpPr>
        <p:spPr/>
        <p:txBody>
          <a:bodyPr>
            <a:normAutofit fontScale="90000"/>
          </a:bodyPr>
          <a:lstStyle/>
          <a:p>
            <a:pPr eaLnBrk="1" hangingPunct="1"/>
            <a:r>
              <a:rPr lang="en-US" smtClean="0"/>
              <a:t>Hands off, Mouth off, </a:t>
            </a:r>
            <a:br>
              <a:rPr lang="en-US" smtClean="0"/>
            </a:br>
            <a:r>
              <a:rPr lang="en-US" smtClean="0"/>
              <a:t>Body off</a:t>
            </a:r>
          </a:p>
        </p:txBody>
      </p:sp>
      <p:pic>
        <p:nvPicPr>
          <p:cNvPr id="50184" name="Picture 8" descr="http://www.yorkregionanti-bullying.org/images/No_to_Bullying_Group.jpg"/>
          <p:cNvPicPr>
            <a:picLocks noChangeAspect="1" noChangeArrowheads="1"/>
          </p:cNvPicPr>
          <p:nvPr/>
        </p:nvPicPr>
        <p:blipFill>
          <a:blip r:embed="rId2" cstate="print"/>
          <a:srcRect/>
          <a:stretch>
            <a:fillRect/>
          </a:stretch>
        </p:blipFill>
        <p:spPr bwMode="auto">
          <a:xfrm>
            <a:off x="3429000" y="4462688"/>
            <a:ext cx="2590800" cy="2092071"/>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95800"/>
            <a:ext cx="1468538" cy="14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420444"/>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lnSpc>
                <a:spcPct val="90000"/>
              </a:lnSpc>
            </a:pPr>
            <a:r>
              <a:rPr lang="en-US" dirty="0" smtClean="0"/>
              <a:t>H.M.M.S does not encourage students to bring electronic devices (cell phones, MP3 players, game boys, cameras, etc.) to school.</a:t>
            </a:r>
          </a:p>
          <a:p>
            <a:pPr eaLnBrk="1" hangingPunct="1">
              <a:lnSpc>
                <a:spcPct val="90000"/>
              </a:lnSpc>
            </a:pPr>
            <a:r>
              <a:rPr lang="en-US" dirty="0" smtClean="0"/>
              <a:t>If students choose to disregard this advice we ask that they keep </a:t>
            </a:r>
            <a:r>
              <a:rPr lang="en-US" b="1" dirty="0" smtClean="0"/>
              <a:t>ALL</a:t>
            </a:r>
            <a:r>
              <a:rPr lang="en-US" dirty="0" smtClean="0"/>
              <a:t> electronic devices locked in their lockers during the instructional day</a:t>
            </a:r>
          </a:p>
          <a:p>
            <a:pPr>
              <a:lnSpc>
                <a:spcPct val="90000"/>
              </a:lnSpc>
            </a:pPr>
            <a:r>
              <a:rPr lang="en-US" dirty="0"/>
              <a:t>If anything is lost or stolen it will be your responsibility- not the responsibility of the school to find or replace it.</a:t>
            </a:r>
          </a:p>
          <a:p>
            <a:pPr eaLnBrk="1" hangingPunct="1">
              <a:lnSpc>
                <a:spcPct val="90000"/>
              </a:lnSpc>
            </a:pPr>
            <a:r>
              <a:rPr lang="en-US" dirty="0" smtClean="0"/>
              <a:t>Students may use devices to listen to </a:t>
            </a:r>
            <a:br>
              <a:rPr lang="en-US" dirty="0" smtClean="0"/>
            </a:br>
            <a:r>
              <a:rPr lang="en-US" dirty="0" smtClean="0"/>
              <a:t>music/play games @break/lunch</a:t>
            </a:r>
          </a:p>
          <a:p>
            <a:pPr eaLnBrk="1" hangingPunct="1">
              <a:lnSpc>
                <a:spcPct val="90000"/>
              </a:lnSpc>
              <a:buFont typeface="Wingdings" pitchFamily="2" charset="2"/>
              <a:buNone/>
            </a:pPr>
            <a:endParaRPr lang="en-US" dirty="0" smtClean="0"/>
          </a:p>
        </p:txBody>
      </p:sp>
      <p:sp>
        <p:nvSpPr>
          <p:cNvPr id="51202" name="Rectangle 2"/>
          <p:cNvSpPr>
            <a:spLocks noGrp="1" noChangeArrowheads="1"/>
          </p:cNvSpPr>
          <p:nvPr>
            <p:ph type="title"/>
          </p:nvPr>
        </p:nvSpPr>
        <p:spPr/>
        <p:txBody>
          <a:bodyPr/>
          <a:lstStyle/>
          <a:p>
            <a:pPr eaLnBrk="1" hangingPunct="1"/>
            <a:r>
              <a:rPr lang="en-US" smtClean="0"/>
              <a:t>Electronic Devices</a:t>
            </a:r>
          </a:p>
        </p:txBody>
      </p:sp>
      <p:pic>
        <p:nvPicPr>
          <p:cNvPr id="79877" name="Picture 5" descr="C:\Users\Wornell\AppData\Local\Microsoft\Windows\Temporary Internet Files\Content.IE5\FL6VVC15\MC900439798[1].png"/>
          <p:cNvPicPr>
            <a:picLocks noChangeAspect="1" noChangeArrowheads="1"/>
          </p:cNvPicPr>
          <p:nvPr/>
        </p:nvPicPr>
        <p:blipFill>
          <a:blip r:embed="rId2" cstate="print"/>
          <a:srcRect/>
          <a:stretch>
            <a:fillRect/>
          </a:stretch>
        </p:blipFill>
        <p:spPr bwMode="auto">
          <a:xfrm>
            <a:off x="6934200" y="4572000"/>
            <a:ext cx="1905000" cy="1905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CA"/>
          </a:p>
        </p:txBody>
      </p:sp>
      <p:sp>
        <p:nvSpPr>
          <p:cNvPr id="3" name="Title 2"/>
          <p:cNvSpPr>
            <a:spLocks noGrp="1"/>
          </p:cNvSpPr>
          <p:nvPr>
            <p:ph type="title"/>
          </p:nvPr>
        </p:nvSpPr>
        <p:spPr/>
        <p:txBody>
          <a:bodyPr/>
          <a:lstStyle/>
          <a:p>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16154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81000"/>
            <a:ext cx="376952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053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609600" y="1600200"/>
            <a:ext cx="4953000" cy="4419600"/>
          </a:xfrm>
        </p:spPr>
        <p:txBody>
          <a:bodyPr/>
          <a:lstStyle/>
          <a:p>
            <a:pPr eaLnBrk="1" hangingPunct="1"/>
            <a:r>
              <a:rPr lang="en-US" smtClean="0"/>
              <a:t>Each student will be provided with locker space and a lock.</a:t>
            </a:r>
          </a:p>
          <a:p>
            <a:pPr eaLnBrk="1" hangingPunct="1"/>
            <a:r>
              <a:rPr lang="en-US" smtClean="0"/>
              <a:t>Keep your locker LOCKED!</a:t>
            </a:r>
          </a:p>
          <a:p>
            <a:pPr eaLnBrk="1" hangingPunct="1"/>
            <a:r>
              <a:rPr lang="en-US" smtClean="0"/>
              <a:t>You are responsible to keep your locker clean and tidy.</a:t>
            </a:r>
          </a:p>
        </p:txBody>
      </p:sp>
      <p:sp>
        <p:nvSpPr>
          <p:cNvPr id="53250" name="Rectangle 2"/>
          <p:cNvSpPr>
            <a:spLocks noGrp="1" noChangeArrowheads="1"/>
          </p:cNvSpPr>
          <p:nvPr>
            <p:ph type="title"/>
          </p:nvPr>
        </p:nvSpPr>
        <p:spPr/>
        <p:txBody>
          <a:bodyPr/>
          <a:lstStyle/>
          <a:p>
            <a:pPr eaLnBrk="1" hangingPunct="1"/>
            <a:r>
              <a:rPr lang="en-US" smtClean="0"/>
              <a:t>Lockers</a:t>
            </a:r>
          </a:p>
        </p:txBody>
      </p:sp>
      <p:pic>
        <p:nvPicPr>
          <p:cNvPr id="53252" name="Picture 11" descr="C:\Users\mwornell\AppData\Local\Microsoft\Windows\Temporary Internet Files\Content.IE5\HSFZIACX\MP900305814[1].jpg"/>
          <p:cNvPicPr>
            <a:picLocks noChangeAspect="1" noChangeArrowheads="1"/>
          </p:cNvPicPr>
          <p:nvPr/>
        </p:nvPicPr>
        <p:blipFill>
          <a:blip r:embed="rId2" cstate="print"/>
          <a:srcRect/>
          <a:stretch>
            <a:fillRect/>
          </a:stretch>
        </p:blipFill>
        <p:spPr bwMode="auto">
          <a:xfrm>
            <a:off x="5715000" y="1828800"/>
            <a:ext cx="260985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066800"/>
            <a:ext cx="8229600" cy="4038600"/>
          </a:xfrm>
        </p:spPr>
        <p:txBody>
          <a:bodyPr>
            <a:normAutofit/>
          </a:bodyPr>
          <a:lstStyle/>
          <a:p>
            <a:pPr eaLnBrk="1" hangingPunct="1">
              <a:lnSpc>
                <a:spcPct val="80000"/>
              </a:lnSpc>
            </a:pPr>
            <a:endParaRPr lang="en-US" sz="2800" dirty="0" smtClean="0"/>
          </a:p>
          <a:p>
            <a:pPr eaLnBrk="1" hangingPunct="1">
              <a:lnSpc>
                <a:spcPct val="80000"/>
              </a:lnSpc>
            </a:pPr>
            <a:r>
              <a:rPr lang="en-US" sz="2800" dirty="0" smtClean="0"/>
              <a:t>Put all chairs down if you are the first students in for early lunch.</a:t>
            </a:r>
          </a:p>
          <a:p>
            <a:pPr eaLnBrk="1" hangingPunct="1">
              <a:lnSpc>
                <a:spcPct val="80000"/>
              </a:lnSpc>
            </a:pPr>
            <a:r>
              <a:rPr lang="en-US" sz="2800" dirty="0" smtClean="0"/>
              <a:t>Keep everything set up as it is (no moving of tables or chairs).</a:t>
            </a:r>
          </a:p>
          <a:p>
            <a:pPr eaLnBrk="1" hangingPunct="1">
              <a:lnSpc>
                <a:spcPct val="80000"/>
              </a:lnSpc>
            </a:pPr>
            <a:r>
              <a:rPr lang="en-US" sz="2800" dirty="0" smtClean="0"/>
              <a:t>There is to be a maximum of 2 people on a chair.</a:t>
            </a:r>
          </a:p>
          <a:p>
            <a:pPr eaLnBrk="1" hangingPunct="1">
              <a:lnSpc>
                <a:spcPct val="80000"/>
              </a:lnSpc>
            </a:pPr>
            <a:r>
              <a:rPr lang="en-US" sz="2800" dirty="0" smtClean="0"/>
              <a:t>Please clean up your space before you leave and push in your chair. Make sure to recycle.</a:t>
            </a:r>
          </a:p>
          <a:p>
            <a:pPr eaLnBrk="1" hangingPunct="1">
              <a:lnSpc>
                <a:spcPct val="80000"/>
              </a:lnSpc>
            </a:pPr>
            <a:r>
              <a:rPr lang="en-US" sz="2800" dirty="0" smtClean="0"/>
              <a:t>Put your dirty dishes and tray where they belong.</a:t>
            </a:r>
          </a:p>
          <a:p>
            <a:pPr eaLnBrk="1" hangingPunct="1">
              <a:lnSpc>
                <a:spcPct val="80000"/>
              </a:lnSpc>
            </a:pPr>
            <a:r>
              <a:rPr lang="en-US" sz="2800" dirty="0" smtClean="0"/>
              <a:t>One serving line</a:t>
            </a:r>
          </a:p>
        </p:txBody>
      </p:sp>
      <p:sp>
        <p:nvSpPr>
          <p:cNvPr id="54274" name="Rectangle 2"/>
          <p:cNvSpPr>
            <a:spLocks noGrp="1" noChangeArrowheads="1"/>
          </p:cNvSpPr>
          <p:nvPr>
            <p:ph type="title"/>
          </p:nvPr>
        </p:nvSpPr>
        <p:spPr/>
        <p:txBody>
          <a:bodyPr/>
          <a:lstStyle/>
          <a:p>
            <a:pPr eaLnBrk="1" hangingPunct="1"/>
            <a:r>
              <a:rPr lang="en-US" dirty="0" smtClean="0"/>
              <a:t>Cafeteria</a:t>
            </a:r>
          </a:p>
        </p:txBody>
      </p:sp>
      <p:pic>
        <p:nvPicPr>
          <p:cNvPr id="4099" name="Picture 3" descr="C:\Users\mwornell\AppData\Local\Microsoft\Windows\Temporary Internet Files\Content.IE5\B1ANQHXO\MC9000602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47214"/>
            <a:ext cx="2514600" cy="2082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0962" name="Picture 15" descr="MPj04015610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685800" y="1524000"/>
            <a:ext cx="7848600" cy="4648200"/>
          </a:xfrm>
        </p:spPr>
        <p:txBody>
          <a:bodyPr>
            <a:normAutofit/>
          </a:bodyPr>
          <a:lstStyle/>
          <a:p>
            <a:pPr eaLnBrk="1" hangingPunct="1"/>
            <a:r>
              <a:rPr lang="en-US" dirty="0" smtClean="0"/>
              <a:t>Remove your hat as you enter the building. </a:t>
            </a:r>
          </a:p>
          <a:p>
            <a:pPr eaLnBrk="1" hangingPunct="1"/>
            <a:r>
              <a:rPr lang="en-US" b="1" dirty="0" smtClean="0"/>
              <a:t>Walk</a:t>
            </a:r>
            <a:r>
              <a:rPr lang="en-US" dirty="0" smtClean="0"/>
              <a:t> on the right hand side of the hallways in single file.</a:t>
            </a:r>
          </a:p>
          <a:p>
            <a:pPr eaLnBrk="1" hangingPunct="1"/>
            <a:r>
              <a:rPr lang="en-US" dirty="0" smtClean="0"/>
              <a:t>Keep the garbage off of the floor. </a:t>
            </a:r>
          </a:p>
          <a:p>
            <a:r>
              <a:rPr lang="en-US" dirty="0" smtClean="0"/>
              <a:t>Please deposit garbage and recyclables in the appropriate bins</a:t>
            </a:r>
            <a:r>
              <a:rPr lang="en-US" dirty="0"/>
              <a:t>. </a:t>
            </a:r>
            <a:endParaRPr lang="en-US" dirty="0" smtClean="0"/>
          </a:p>
          <a:p>
            <a:r>
              <a:rPr lang="en-US" dirty="0" smtClean="0"/>
              <a:t>Do </a:t>
            </a:r>
            <a:r>
              <a:rPr lang="en-US" dirty="0"/>
              <a:t>not stop at fountain or</a:t>
            </a:r>
            <a:br>
              <a:rPr lang="en-US" dirty="0"/>
            </a:br>
            <a:r>
              <a:rPr lang="en-US" dirty="0"/>
              <a:t>washroom between classes</a:t>
            </a:r>
          </a:p>
          <a:p>
            <a:pPr eaLnBrk="1" hangingPunct="1"/>
            <a:endParaRPr lang="en-US" dirty="0" smtClean="0"/>
          </a:p>
          <a:p>
            <a:pPr eaLnBrk="1" hangingPunct="1"/>
            <a:endParaRPr lang="en-US" dirty="0" smtClean="0"/>
          </a:p>
        </p:txBody>
      </p:sp>
      <p:sp>
        <p:nvSpPr>
          <p:cNvPr id="55298" name="Rectangle 2"/>
          <p:cNvSpPr>
            <a:spLocks noGrp="1" noChangeArrowheads="1"/>
          </p:cNvSpPr>
          <p:nvPr>
            <p:ph type="title"/>
          </p:nvPr>
        </p:nvSpPr>
        <p:spPr/>
        <p:txBody>
          <a:bodyPr/>
          <a:lstStyle/>
          <a:p>
            <a:pPr eaLnBrk="1" hangingPunct="1"/>
            <a:r>
              <a:rPr lang="en-US" dirty="0" smtClean="0"/>
              <a:t>Hallways/Stairs</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101098"/>
            <a:ext cx="1997075" cy="23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eaLnBrk="1" hangingPunct="1">
              <a:lnSpc>
                <a:spcPct val="80000"/>
              </a:lnSpc>
            </a:pPr>
            <a:endParaRPr lang="en-US" sz="2800" dirty="0" smtClean="0"/>
          </a:p>
          <a:p>
            <a:pPr eaLnBrk="1" hangingPunct="1">
              <a:lnSpc>
                <a:spcPct val="80000"/>
              </a:lnSpc>
            </a:pPr>
            <a:r>
              <a:rPr lang="en-US" sz="2800" dirty="0" smtClean="0"/>
              <a:t>We are a “closed” campus.</a:t>
            </a:r>
          </a:p>
          <a:p>
            <a:pPr eaLnBrk="1" hangingPunct="1">
              <a:lnSpc>
                <a:spcPct val="80000"/>
              </a:lnSpc>
            </a:pPr>
            <a:r>
              <a:rPr lang="en-US" sz="2800" dirty="0" smtClean="0"/>
              <a:t>Only students who walk to school may leave the grounds at lunch </a:t>
            </a:r>
            <a:r>
              <a:rPr lang="en-US" sz="2800" b="1" dirty="0" smtClean="0"/>
              <a:t>IF</a:t>
            </a:r>
            <a:r>
              <a:rPr lang="en-US" sz="2800" dirty="0" smtClean="0"/>
              <a:t> they have the proper forms signed and returned to the main office. (Forms available in the main office)</a:t>
            </a:r>
          </a:p>
          <a:p>
            <a:pPr eaLnBrk="1" hangingPunct="1">
              <a:lnSpc>
                <a:spcPct val="80000"/>
              </a:lnSpc>
            </a:pPr>
            <a:r>
              <a:rPr lang="en-US" sz="2800" dirty="0" smtClean="0"/>
              <a:t>Skateboards and bikes may only be used at the side of the school– helmets must be fastened, and the permission slip must be signed and returned to the school office before using these items.</a:t>
            </a:r>
            <a:endParaRPr lang="en-US" sz="2800" b="1" dirty="0" smtClean="0"/>
          </a:p>
        </p:txBody>
      </p:sp>
      <p:sp>
        <p:nvSpPr>
          <p:cNvPr id="56322" name="Rectangle 2"/>
          <p:cNvSpPr>
            <a:spLocks noGrp="1" noChangeArrowheads="1"/>
          </p:cNvSpPr>
          <p:nvPr>
            <p:ph type="title"/>
          </p:nvPr>
        </p:nvSpPr>
        <p:spPr/>
        <p:txBody>
          <a:bodyPr/>
          <a:lstStyle/>
          <a:p>
            <a:pPr eaLnBrk="1" hangingPunct="1"/>
            <a:r>
              <a:rPr lang="en-US" smtClean="0"/>
              <a:t>Noon Hour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climbing or sitting on the walls or </a:t>
            </a:r>
            <a:br>
              <a:rPr lang="en-US" dirty="0" smtClean="0"/>
            </a:br>
            <a:r>
              <a:rPr lang="en-US" u="sng" dirty="0" smtClean="0"/>
              <a:t>snow banks</a:t>
            </a:r>
          </a:p>
          <a:p>
            <a:r>
              <a:rPr lang="en-US" dirty="0" smtClean="0"/>
              <a:t>No climbing the fence</a:t>
            </a:r>
          </a:p>
          <a:p>
            <a:r>
              <a:rPr lang="en-US" dirty="0" smtClean="0"/>
              <a:t>Soccer field boundaries (fire hydrant)</a:t>
            </a:r>
          </a:p>
          <a:p>
            <a:r>
              <a:rPr lang="en-US" dirty="0" smtClean="0"/>
              <a:t>Side hill off limits</a:t>
            </a:r>
          </a:p>
          <a:p>
            <a:r>
              <a:rPr lang="en-US" dirty="0" smtClean="0"/>
              <a:t>NEW BOUNDARIES!</a:t>
            </a:r>
            <a:endParaRPr lang="en-US" dirty="0"/>
          </a:p>
        </p:txBody>
      </p:sp>
      <p:sp>
        <p:nvSpPr>
          <p:cNvPr id="3" name="Title 2"/>
          <p:cNvSpPr>
            <a:spLocks noGrp="1"/>
          </p:cNvSpPr>
          <p:nvPr>
            <p:ph type="title"/>
          </p:nvPr>
        </p:nvSpPr>
        <p:spPr/>
        <p:txBody>
          <a:bodyPr/>
          <a:lstStyle/>
          <a:p>
            <a:r>
              <a:rPr lang="en-US" dirty="0" smtClean="0"/>
              <a:t>School Yard</a:t>
            </a:r>
            <a:endParaRPr lang="en-US" dirty="0"/>
          </a:p>
        </p:txBody>
      </p:sp>
      <p:pic>
        <p:nvPicPr>
          <p:cNvPr id="2050" name="Picture 2" descr="C:\Users\mwornell\AppData\Local\Microsoft\Windows\Temporary Internet Files\Content.IE5\QIKA0WFA\MC9003909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1" y="533399"/>
            <a:ext cx="1872332" cy="29875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3733800"/>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497811"/>
            <a:ext cx="4800600" cy="4572000"/>
          </a:xfrm>
        </p:spPr>
        <p:txBody>
          <a:bodyPr/>
          <a:lstStyle/>
          <a:p>
            <a:pPr marL="0" indent="0">
              <a:buNone/>
            </a:pPr>
            <a:r>
              <a:rPr lang="en-US" dirty="0" smtClean="0"/>
              <a:t>“We </a:t>
            </a:r>
            <a:r>
              <a:rPr lang="en-US" dirty="0"/>
              <a:t>know that being present and on time has a positive impact on learning from K-12.  It is difficult to “catch up” when time is missed, and for some children starting the day late can impact their entire day.  Good school attendance helps to build habits that will last a lifetime and transfer to life beyond public school</a:t>
            </a:r>
            <a:r>
              <a:rPr lang="en-US" dirty="0" smtClean="0"/>
              <a:t>.” </a:t>
            </a:r>
            <a:endParaRPr lang="fr-CA" dirty="0"/>
          </a:p>
        </p:txBody>
      </p:sp>
      <p:sp>
        <p:nvSpPr>
          <p:cNvPr id="3" name="Title 2"/>
          <p:cNvSpPr>
            <a:spLocks noGrp="1"/>
          </p:cNvSpPr>
          <p:nvPr>
            <p:ph type="title"/>
          </p:nvPr>
        </p:nvSpPr>
        <p:spPr/>
        <p:txBody>
          <a:bodyPr/>
          <a:lstStyle/>
          <a:p>
            <a:r>
              <a:rPr lang="fr-CA" dirty="0" err="1" smtClean="0"/>
              <a:t>Attendance</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71624"/>
            <a:ext cx="3004628" cy="46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0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524000"/>
            <a:ext cx="8458200" cy="4572000"/>
          </a:xfrm>
        </p:spPr>
        <p:txBody>
          <a:bodyPr>
            <a:normAutofit fontScale="92500"/>
          </a:bodyPr>
          <a:lstStyle/>
          <a:p>
            <a:pPr eaLnBrk="1" hangingPunct="1"/>
            <a:r>
              <a:rPr lang="en-US" sz="2800" dirty="0" smtClean="0"/>
              <a:t>If you are absent you need to provide a </a:t>
            </a:r>
            <a:r>
              <a:rPr lang="en-US" sz="2800" b="1" dirty="0" smtClean="0"/>
              <a:t>written excuse</a:t>
            </a:r>
          </a:p>
          <a:p>
            <a:pPr eaLnBrk="1" hangingPunct="1"/>
            <a:r>
              <a:rPr lang="en-US" sz="2800" dirty="0" smtClean="0"/>
              <a:t>If you arrive after the bell in the morning you need to sign in at the main office. </a:t>
            </a:r>
          </a:p>
          <a:p>
            <a:pPr eaLnBrk="1" hangingPunct="1"/>
            <a:r>
              <a:rPr lang="en-US" sz="2800" dirty="0" smtClean="0"/>
              <a:t>If you leave at any time during the day you need to sign out.</a:t>
            </a:r>
          </a:p>
          <a:p>
            <a:pPr eaLnBrk="1" hangingPunct="1"/>
            <a:r>
              <a:rPr lang="en-US" sz="2800" dirty="0" smtClean="0"/>
              <a:t>If you return to school, you will need to sign back in.</a:t>
            </a:r>
          </a:p>
          <a:p>
            <a:pPr eaLnBrk="1" hangingPunct="1"/>
            <a:r>
              <a:rPr lang="en-US" sz="2800" dirty="0" smtClean="0"/>
              <a:t>If you leave at noon hours you must sign out and then sign in upon return.</a:t>
            </a:r>
          </a:p>
          <a:p>
            <a:pPr eaLnBrk="1" hangingPunct="1"/>
            <a:r>
              <a:rPr lang="en-US" sz="2800" dirty="0" smtClean="0"/>
              <a:t>You are responsible for any work you miss while away from school.</a:t>
            </a:r>
          </a:p>
        </p:txBody>
      </p:sp>
      <p:sp>
        <p:nvSpPr>
          <p:cNvPr id="57346" name="Rectangle 2"/>
          <p:cNvSpPr>
            <a:spLocks noGrp="1" noChangeArrowheads="1"/>
          </p:cNvSpPr>
          <p:nvPr>
            <p:ph type="title"/>
          </p:nvPr>
        </p:nvSpPr>
        <p:spPr/>
        <p:txBody>
          <a:bodyPr/>
          <a:lstStyle/>
          <a:p>
            <a:pPr eaLnBrk="1" hangingPunct="1"/>
            <a:r>
              <a:rPr lang="en-US" dirty="0" smtClean="0"/>
              <a:t>Attendance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eaLnBrk="1" hangingPunct="1"/>
            <a:endParaRPr lang="en-US" dirty="0" smtClean="0"/>
          </a:p>
          <a:p>
            <a:pPr eaLnBrk="1" hangingPunct="1"/>
            <a:r>
              <a:rPr lang="en-US" dirty="0" smtClean="0"/>
              <a:t>Make sure that you cover your textbooks to personalize them once they have been issued to you by your teacher…  Do not mark on them or inside them.</a:t>
            </a:r>
          </a:p>
          <a:p>
            <a:pPr eaLnBrk="1" hangingPunct="1"/>
            <a:r>
              <a:rPr lang="en-US" dirty="0" smtClean="0"/>
              <a:t>If you lose a textbook you will be billed for it. </a:t>
            </a:r>
          </a:p>
          <a:p>
            <a:pPr eaLnBrk="1" hangingPunct="1"/>
            <a:r>
              <a:rPr lang="en-US" dirty="0" smtClean="0"/>
              <a:t>The average cost of a new text is $70.</a:t>
            </a:r>
          </a:p>
        </p:txBody>
      </p:sp>
      <p:sp>
        <p:nvSpPr>
          <p:cNvPr id="58370" name="Rectangle 2"/>
          <p:cNvSpPr>
            <a:spLocks noGrp="1" noChangeArrowheads="1"/>
          </p:cNvSpPr>
          <p:nvPr>
            <p:ph type="title"/>
          </p:nvPr>
        </p:nvSpPr>
        <p:spPr/>
        <p:txBody>
          <a:bodyPr/>
          <a:lstStyle/>
          <a:p>
            <a:pPr eaLnBrk="1" hangingPunct="1"/>
            <a:r>
              <a:rPr lang="en-US" smtClean="0"/>
              <a:t>Textbooks</a:t>
            </a:r>
          </a:p>
        </p:txBody>
      </p:sp>
      <p:pic>
        <p:nvPicPr>
          <p:cNvPr id="1026" name="Picture 2" descr="C:\Users\mwornell\AppData\Local\Microsoft\Windows\Temporary Internet Files\Content.IE5\QIKA0WFA\MP9004100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150" y="4400550"/>
            <a:ext cx="2076450"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pPr eaLnBrk="1" hangingPunct="1"/>
            <a:endParaRPr lang="en-US" dirty="0" smtClean="0"/>
          </a:p>
          <a:p>
            <a:pPr eaLnBrk="1" hangingPunct="1"/>
            <a:r>
              <a:rPr lang="en-US" dirty="0" smtClean="0"/>
              <a:t>Do </a:t>
            </a:r>
            <a:r>
              <a:rPr lang="en-US" b="1" dirty="0" smtClean="0"/>
              <a:t>NOT</a:t>
            </a:r>
            <a:r>
              <a:rPr lang="en-US" dirty="0" smtClean="0"/>
              <a:t> take money or any other valuables into the locker rooms – we had several items taken last year.</a:t>
            </a:r>
          </a:p>
          <a:p>
            <a:pPr eaLnBrk="1" hangingPunct="1"/>
            <a:r>
              <a:rPr lang="en-US" dirty="0" smtClean="0"/>
              <a:t>Leave all money or valuables locked in your locker, or give to your teacher.</a:t>
            </a:r>
          </a:p>
        </p:txBody>
      </p:sp>
      <p:sp>
        <p:nvSpPr>
          <p:cNvPr id="59394" name="Rectangle 2"/>
          <p:cNvSpPr>
            <a:spLocks noGrp="1" noChangeArrowheads="1"/>
          </p:cNvSpPr>
          <p:nvPr>
            <p:ph type="title"/>
          </p:nvPr>
        </p:nvSpPr>
        <p:spPr/>
        <p:txBody>
          <a:bodyPr/>
          <a:lstStyle/>
          <a:p>
            <a:pPr eaLnBrk="1" hangingPunct="1"/>
            <a:r>
              <a:rPr lang="en-US" dirty="0" smtClean="0"/>
              <a:t>Locker Rooms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490" y="4075356"/>
            <a:ext cx="3207510" cy="232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 Alarm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14513"/>
            <a:ext cx="3200400" cy="423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1787270"/>
            <a:ext cx="3962400" cy="4093428"/>
          </a:xfrm>
          <a:prstGeom prst="rect">
            <a:avLst/>
          </a:prstGeom>
        </p:spPr>
        <p:txBody>
          <a:bodyPr wrap="square">
            <a:spAutoFit/>
          </a:bodyPr>
          <a:lstStyle/>
          <a:p>
            <a:pPr marL="342900" lvl="0" indent="-342900">
              <a:spcBef>
                <a:spcPct val="20000"/>
              </a:spcBef>
              <a:buFont typeface="Arial" pitchFamily="34" charset="0"/>
              <a:buChar char="•"/>
            </a:pPr>
            <a:r>
              <a:rPr lang="en-US" sz="2000" b="1" dirty="0">
                <a:latin typeface="Calibri"/>
              </a:rPr>
              <a:t>Quiet! Calm!</a:t>
            </a:r>
          </a:p>
          <a:p>
            <a:pPr marL="342900" lvl="0" indent="-342900">
              <a:spcBef>
                <a:spcPct val="20000"/>
              </a:spcBef>
              <a:buFont typeface="Arial" pitchFamily="34" charset="0"/>
              <a:buChar char="•"/>
            </a:pPr>
            <a:r>
              <a:rPr lang="en-US" sz="2000" b="1" dirty="0">
                <a:latin typeface="Calibri"/>
              </a:rPr>
              <a:t>Windows closed… lights off</a:t>
            </a:r>
          </a:p>
          <a:p>
            <a:pPr marL="342900" lvl="0" indent="-342900">
              <a:spcBef>
                <a:spcPct val="20000"/>
              </a:spcBef>
              <a:buFont typeface="Arial" pitchFamily="34" charset="0"/>
              <a:buChar char="•"/>
            </a:pPr>
            <a:r>
              <a:rPr lang="en-US" sz="2000" b="1" dirty="0">
                <a:latin typeface="Calibri"/>
              </a:rPr>
              <a:t>Exit to hall (last out closes door)</a:t>
            </a:r>
          </a:p>
          <a:p>
            <a:pPr marL="342900" lvl="0" indent="-342900">
              <a:spcBef>
                <a:spcPct val="20000"/>
              </a:spcBef>
              <a:buFont typeface="Arial" pitchFamily="34" charset="0"/>
              <a:buChar char="•"/>
            </a:pPr>
            <a:r>
              <a:rPr lang="en-US" sz="2000" b="1" dirty="0">
                <a:latin typeface="Calibri"/>
              </a:rPr>
              <a:t>Turn </a:t>
            </a:r>
            <a:r>
              <a:rPr lang="en-US" sz="2000" b="1" dirty="0" smtClean="0">
                <a:latin typeface="Calibri"/>
              </a:rPr>
              <a:t>left</a:t>
            </a:r>
            <a:endParaRPr lang="en-US" sz="2000" b="1" dirty="0">
              <a:latin typeface="Calibri"/>
            </a:endParaRPr>
          </a:p>
          <a:p>
            <a:pPr marL="342900" lvl="0" indent="-342900">
              <a:spcBef>
                <a:spcPct val="20000"/>
              </a:spcBef>
              <a:buFont typeface="Arial" pitchFamily="34" charset="0"/>
              <a:buChar char="•"/>
            </a:pPr>
            <a:r>
              <a:rPr lang="en-US" sz="2000" b="1" dirty="0" smtClean="0">
                <a:latin typeface="Calibri"/>
              </a:rPr>
              <a:t>Towards the portables</a:t>
            </a:r>
            <a:endParaRPr lang="en-US" sz="2000" b="1" dirty="0">
              <a:latin typeface="Calibri"/>
            </a:endParaRPr>
          </a:p>
          <a:p>
            <a:pPr marL="342900" lvl="0" indent="-342900">
              <a:spcBef>
                <a:spcPct val="20000"/>
              </a:spcBef>
              <a:buFont typeface="Arial" pitchFamily="34" charset="0"/>
              <a:buChar char="•"/>
            </a:pPr>
            <a:r>
              <a:rPr lang="en-US" sz="2000" b="1" dirty="0">
                <a:latin typeface="Calibri"/>
              </a:rPr>
              <a:t>Out </a:t>
            </a:r>
            <a:r>
              <a:rPr lang="en-US" sz="2000" b="1" dirty="0" smtClean="0">
                <a:latin typeface="Calibri"/>
              </a:rPr>
              <a:t>Portable Door</a:t>
            </a:r>
            <a:endParaRPr lang="en-US" sz="2000" b="1" dirty="0">
              <a:latin typeface="Calibri"/>
            </a:endParaRPr>
          </a:p>
          <a:p>
            <a:pPr marL="342900" lvl="0" indent="-342900">
              <a:spcBef>
                <a:spcPct val="20000"/>
              </a:spcBef>
              <a:buFont typeface="Arial" pitchFamily="34" charset="0"/>
              <a:buChar char="•"/>
            </a:pPr>
            <a:r>
              <a:rPr lang="en-US" sz="2000" b="1" dirty="0">
                <a:latin typeface="Calibri"/>
              </a:rPr>
              <a:t>Turn right</a:t>
            </a:r>
          </a:p>
          <a:p>
            <a:pPr marL="342900" lvl="0" indent="-342900">
              <a:spcBef>
                <a:spcPct val="20000"/>
              </a:spcBef>
              <a:buFont typeface="Arial" pitchFamily="34" charset="0"/>
              <a:buChar char="•"/>
            </a:pPr>
            <a:r>
              <a:rPr lang="en-US" sz="2000" b="1" dirty="0">
                <a:latin typeface="Calibri"/>
              </a:rPr>
              <a:t>Away from building</a:t>
            </a:r>
          </a:p>
          <a:p>
            <a:pPr marL="342900" lvl="0" indent="-342900">
              <a:spcBef>
                <a:spcPct val="20000"/>
              </a:spcBef>
              <a:buFont typeface="Arial" pitchFamily="34" charset="0"/>
              <a:buChar char="•"/>
            </a:pPr>
            <a:r>
              <a:rPr lang="en-US" sz="2000" b="1" dirty="0">
                <a:latin typeface="Calibri"/>
              </a:rPr>
              <a:t>Walk to field</a:t>
            </a:r>
          </a:p>
          <a:p>
            <a:pPr marL="342900" lvl="0" indent="-342900">
              <a:spcBef>
                <a:spcPct val="20000"/>
              </a:spcBef>
              <a:buFont typeface="Arial" pitchFamily="34" charset="0"/>
              <a:buChar char="•"/>
            </a:pPr>
            <a:r>
              <a:rPr lang="en-US" sz="2000" b="1" dirty="0">
                <a:latin typeface="Calibri"/>
              </a:rPr>
              <a:t>Line up – single file</a:t>
            </a:r>
          </a:p>
          <a:p>
            <a:pPr marL="342900" lvl="0" indent="-342900">
              <a:spcBef>
                <a:spcPct val="20000"/>
              </a:spcBef>
              <a:buFont typeface="Arial" pitchFamily="34" charset="0"/>
              <a:buChar char="•"/>
            </a:pPr>
            <a:r>
              <a:rPr lang="en-US" sz="2000" b="1" dirty="0">
                <a:latin typeface="Calibri"/>
              </a:rPr>
              <a:t>Quiet! Calm!</a:t>
            </a:r>
          </a:p>
        </p:txBody>
      </p:sp>
    </p:spTree>
    <p:extLst>
      <p:ext uri="{BB962C8B-B14F-4D97-AF65-F5344CB8AC3E}">
        <p14:creationId xmlns:p14="http://schemas.microsoft.com/office/powerpoint/2010/main" val="74980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Emergency Lockdown</a:t>
            </a:r>
            <a:endParaRPr lang="en-US" dirty="0"/>
          </a:p>
        </p:txBody>
      </p:sp>
      <p:sp>
        <p:nvSpPr>
          <p:cNvPr id="2" name="Rectangle 1"/>
          <p:cNvSpPr/>
          <p:nvPr/>
        </p:nvSpPr>
        <p:spPr>
          <a:xfrm>
            <a:off x="609600" y="1668482"/>
            <a:ext cx="4572000" cy="3970318"/>
          </a:xfrm>
          <a:prstGeom prst="rect">
            <a:avLst/>
          </a:prstGeom>
        </p:spPr>
        <p:txBody>
          <a:bodyPr>
            <a:spAutoFit/>
          </a:bodyPr>
          <a:lstStyle/>
          <a:p>
            <a:pPr marL="342900" lvl="0" indent="-342900">
              <a:spcBef>
                <a:spcPct val="20000"/>
              </a:spcBef>
              <a:buFont typeface="Arial" pitchFamily="34" charset="0"/>
              <a:buChar char="•"/>
            </a:pPr>
            <a:r>
              <a:rPr lang="en-US" sz="2000" b="1" dirty="0">
                <a:latin typeface="Calibri"/>
              </a:rPr>
              <a:t>“This is an Emergency Lockdown.”</a:t>
            </a:r>
          </a:p>
          <a:p>
            <a:pPr marL="342900" lvl="0" indent="-342900">
              <a:spcBef>
                <a:spcPct val="20000"/>
              </a:spcBef>
              <a:buFont typeface="Arial" pitchFamily="34" charset="0"/>
              <a:buChar char="•"/>
            </a:pPr>
            <a:r>
              <a:rPr lang="en-US" sz="2000" b="1" dirty="0">
                <a:latin typeface="Calibri"/>
              </a:rPr>
              <a:t>Quiet! Calm!</a:t>
            </a:r>
          </a:p>
          <a:p>
            <a:pPr marL="342900" lvl="0" indent="-342900">
              <a:spcBef>
                <a:spcPct val="20000"/>
              </a:spcBef>
              <a:buFont typeface="Arial" pitchFamily="34" charset="0"/>
              <a:buChar char="•"/>
            </a:pPr>
            <a:r>
              <a:rPr lang="en-US" sz="2000" b="1" dirty="0">
                <a:latin typeface="Calibri"/>
              </a:rPr>
              <a:t>Lights off… windows closed…blinds down</a:t>
            </a:r>
          </a:p>
          <a:p>
            <a:pPr marL="342900" lvl="0" indent="-342900">
              <a:spcBef>
                <a:spcPct val="20000"/>
              </a:spcBef>
              <a:buFont typeface="Arial" pitchFamily="34" charset="0"/>
              <a:buChar char="•"/>
            </a:pPr>
            <a:r>
              <a:rPr lang="en-US" sz="2000" b="1" dirty="0">
                <a:latin typeface="Calibri"/>
              </a:rPr>
              <a:t>Quiet! Calm!</a:t>
            </a:r>
          </a:p>
          <a:p>
            <a:pPr marL="342900" lvl="0" indent="-342900">
              <a:spcBef>
                <a:spcPct val="20000"/>
              </a:spcBef>
              <a:buFont typeface="Arial" pitchFamily="34" charset="0"/>
              <a:buChar char="•"/>
            </a:pPr>
            <a:r>
              <a:rPr lang="en-US" sz="2000" b="1" dirty="0">
                <a:latin typeface="Calibri"/>
              </a:rPr>
              <a:t>Get to a spot that’s out of sight from door</a:t>
            </a:r>
          </a:p>
          <a:p>
            <a:pPr marL="342900" lvl="0" indent="-342900">
              <a:spcBef>
                <a:spcPct val="20000"/>
              </a:spcBef>
              <a:buFont typeface="Arial" pitchFamily="34" charset="0"/>
              <a:buChar char="•"/>
            </a:pPr>
            <a:r>
              <a:rPr lang="en-US" sz="2000" b="1" dirty="0">
                <a:latin typeface="Calibri"/>
              </a:rPr>
              <a:t>Quiet! Calm!</a:t>
            </a:r>
          </a:p>
          <a:p>
            <a:pPr marL="342900" lvl="0" indent="-342900">
              <a:spcBef>
                <a:spcPct val="20000"/>
              </a:spcBef>
              <a:buFont typeface="Arial" pitchFamily="34" charset="0"/>
              <a:buChar char="•"/>
            </a:pPr>
            <a:r>
              <a:rPr lang="en-US" sz="2000" b="1" dirty="0">
                <a:latin typeface="Calibri"/>
              </a:rPr>
              <a:t>Sit</a:t>
            </a:r>
          </a:p>
          <a:p>
            <a:pPr marL="342900" lvl="0" indent="-342900">
              <a:spcBef>
                <a:spcPct val="20000"/>
              </a:spcBef>
              <a:buFont typeface="Arial" pitchFamily="34" charset="0"/>
              <a:buChar char="•"/>
            </a:pPr>
            <a:r>
              <a:rPr lang="en-US" sz="2000" b="1" dirty="0">
                <a:latin typeface="Calibri"/>
              </a:rPr>
              <a:t>Quiet! Calm!</a:t>
            </a:r>
          </a:p>
          <a:p>
            <a:pPr marL="342900" lvl="0" indent="-342900">
              <a:spcBef>
                <a:spcPct val="20000"/>
              </a:spcBef>
              <a:buFont typeface="Arial" pitchFamily="34" charset="0"/>
              <a:buChar char="•"/>
            </a:pPr>
            <a:r>
              <a:rPr lang="en-US" sz="2000" b="1" dirty="0">
                <a:latin typeface="Calibri"/>
              </a:rPr>
              <a:t>“The emergency lockdown is over.”</a:t>
            </a:r>
            <a:endParaRPr lang="en-CA" sz="2000" b="1" dirty="0">
              <a:latin typeface="Calibri"/>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29641"/>
            <a:ext cx="307622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08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5175"/>
            <a:ext cx="76200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926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eaLnBrk="1" hangingPunct="1"/>
            <a:endParaRPr lang="en-US" smtClean="0"/>
          </a:p>
        </p:txBody>
      </p:sp>
      <p:sp>
        <p:nvSpPr>
          <p:cNvPr id="41986" name="Rectangle 2"/>
          <p:cNvSpPr>
            <a:spLocks noGrp="1" noChangeArrowheads="1"/>
          </p:cNvSpPr>
          <p:nvPr>
            <p:ph type="title"/>
          </p:nvPr>
        </p:nvSpPr>
        <p:spPr/>
        <p:txBody>
          <a:bodyPr/>
          <a:lstStyle/>
          <a:p>
            <a:pPr eaLnBrk="1" hangingPunct="1"/>
            <a:endParaRPr lang="en-US" smtClean="0"/>
          </a:p>
        </p:txBody>
      </p:sp>
      <p:pic>
        <p:nvPicPr>
          <p:cNvPr id="41988" name="Picture 7" descr="hawkins-2"/>
          <p:cNvPicPr>
            <a:picLocks noChangeAspect="1" noChangeArrowheads="1"/>
          </p:cNvPicPr>
          <p:nvPr/>
        </p:nvPicPr>
        <p:blipFill>
          <a:blip r:embed="rId2" cstate="print"/>
          <a:srcRect/>
          <a:stretch>
            <a:fillRect/>
          </a:stretch>
        </p:blipFill>
        <p:spPr bwMode="auto">
          <a:xfrm>
            <a:off x="0" y="-6350"/>
            <a:ext cx="9144000" cy="687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457200"/>
            <a:ext cx="8229600" cy="1219200"/>
          </a:xfrm>
        </p:spPr>
        <p:txBody>
          <a:bodyPr>
            <a:normAutofit fontScale="90000"/>
          </a:bodyPr>
          <a:lstStyle/>
          <a:p>
            <a:pPr algn="ctr"/>
            <a:r>
              <a:rPr lang="en-US" b="1" dirty="0" smtClean="0">
                <a:solidFill>
                  <a:schemeClr val="accent2">
                    <a:lumMod val="75000"/>
                  </a:schemeClr>
                </a:solidFill>
              </a:rPr>
              <a:t>Teaching and Learning Come First!</a:t>
            </a:r>
          </a:p>
        </p:txBody>
      </p:sp>
      <p:pic>
        <p:nvPicPr>
          <p:cNvPr id="70658" name="Picture 2" descr="http://larrygifford.files.wordpress.com/2011/07/number-1.jpg?w=300&amp;h=300"/>
          <p:cNvPicPr>
            <a:picLocks noChangeAspect="1" noChangeArrowheads="1"/>
          </p:cNvPicPr>
          <p:nvPr/>
        </p:nvPicPr>
        <p:blipFill>
          <a:blip r:embed="rId2" cstate="print"/>
          <a:srcRect/>
          <a:stretch>
            <a:fillRect/>
          </a:stretch>
        </p:blipFill>
        <p:spPr bwMode="auto">
          <a:xfrm>
            <a:off x="3048000" y="2057400"/>
            <a:ext cx="2857500" cy="2857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623" y="46224"/>
            <a:ext cx="5137977" cy="68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87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endParaRPr lang="en-US" b="1" u="sng" dirty="0" smtClean="0"/>
          </a:p>
          <a:p>
            <a:pPr eaLnBrk="1" hangingPunct="1"/>
            <a:r>
              <a:rPr lang="en-US" b="1" u="sng" dirty="0" smtClean="0"/>
              <a:t>Respect</a:t>
            </a:r>
            <a:r>
              <a:rPr lang="en-US" dirty="0" smtClean="0"/>
              <a:t> of self and others.</a:t>
            </a:r>
          </a:p>
          <a:p>
            <a:pPr eaLnBrk="1" hangingPunct="1"/>
            <a:r>
              <a:rPr lang="en-US" b="1" u="sng" dirty="0" smtClean="0"/>
              <a:t>Responsibility</a:t>
            </a:r>
            <a:r>
              <a:rPr lang="en-US" dirty="0" smtClean="0"/>
              <a:t> for your actions. </a:t>
            </a:r>
          </a:p>
          <a:p>
            <a:pPr eaLnBrk="1" hangingPunct="1"/>
            <a:r>
              <a:rPr lang="en-US" b="1" u="sng" dirty="0" smtClean="0"/>
              <a:t>Right Choices</a:t>
            </a:r>
            <a:r>
              <a:rPr lang="en-US" dirty="0" smtClean="0"/>
              <a:t> –You need to make choices that are right for you and show respect and responsibility.</a:t>
            </a:r>
          </a:p>
        </p:txBody>
      </p:sp>
      <p:sp>
        <p:nvSpPr>
          <p:cNvPr id="46082" name="Rectangle 2"/>
          <p:cNvSpPr>
            <a:spLocks noGrp="1" noChangeArrowheads="1"/>
          </p:cNvSpPr>
          <p:nvPr>
            <p:ph type="title"/>
          </p:nvPr>
        </p:nvSpPr>
        <p:spPr/>
        <p:txBody>
          <a:bodyPr/>
          <a:lstStyle/>
          <a:p>
            <a:pPr eaLnBrk="1" hangingPunct="1"/>
            <a:r>
              <a:rPr lang="en-US" smtClean="0"/>
              <a:t>The 3R’s of HMMS</a:t>
            </a:r>
          </a:p>
        </p:txBody>
      </p:sp>
      <p:pic>
        <p:nvPicPr>
          <p:cNvPr id="4099" name="Picture 3" descr="C:\Users\Mike\AppData\Local\Microsoft\Windows\Temporary Internet Files\Content.IE5\21CKXBRE\MC9003668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572" y="4419600"/>
            <a:ext cx="1795882" cy="17958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bg2">
                    <a:lumMod val="60000"/>
                    <a:lumOff val="40000"/>
                  </a:schemeClr>
                </a:solidFill>
              </a:rPr>
              <a:t>The 3 R’s In Our Classroom</a:t>
            </a:r>
            <a:br>
              <a:rPr lang="en-US" dirty="0" smtClean="0">
                <a:solidFill>
                  <a:schemeClr val="bg2">
                    <a:lumMod val="60000"/>
                    <a:lumOff val="40000"/>
                  </a:schemeClr>
                </a:solidFill>
              </a:rPr>
            </a:br>
            <a:r>
              <a:rPr lang="en-US" dirty="0" smtClean="0">
                <a:solidFill>
                  <a:schemeClr val="bg2">
                    <a:lumMod val="60000"/>
                    <a:lumOff val="40000"/>
                  </a:schemeClr>
                </a:solidFill>
              </a:rPr>
              <a:t>Look Like And Sound Like:</a:t>
            </a:r>
          </a:p>
        </p:txBody>
      </p:sp>
      <p:graphicFrame>
        <p:nvGraphicFramePr>
          <p:cNvPr id="5" name="Table 4"/>
          <p:cNvGraphicFramePr>
            <a:graphicFrameLocks noGrp="1"/>
          </p:cNvGraphicFramePr>
          <p:nvPr>
            <p:extLst>
              <p:ext uri="{D42A27DB-BD31-4B8C-83A1-F6EECF244321}">
                <p14:modId xmlns:p14="http://schemas.microsoft.com/office/powerpoint/2010/main" val="2414589644"/>
              </p:ext>
            </p:extLst>
          </p:nvPr>
        </p:nvGraphicFramePr>
        <p:xfrm>
          <a:off x="473102" y="1600200"/>
          <a:ext cx="8229600" cy="4576197"/>
        </p:xfrm>
        <a:graphic>
          <a:graphicData uri="http://schemas.openxmlformats.org/drawingml/2006/table">
            <a:tbl>
              <a:tblPr firstRow="1" bandRow="1">
                <a:tableStyleId>{5C22544A-7EE6-4342-B048-85BDC9FD1C3A}</a:tableStyleId>
              </a:tblPr>
              <a:tblGrid>
                <a:gridCol w="2743200"/>
                <a:gridCol w="2743200"/>
                <a:gridCol w="2743200"/>
              </a:tblGrid>
              <a:tr h="572025">
                <a:tc>
                  <a:txBody>
                    <a:bodyPr/>
                    <a:lstStyle/>
                    <a:p>
                      <a:r>
                        <a:rPr lang="en-US" dirty="0" smtClean="0"/>
                        <a:t>Respect</a:t>
                      </a:r>
                      <a:endParaRPr lang="en-US" dirty="0"/>
                    </a:p>
                  </a:txBody>
                  <a:tcPr/>
                </a:tc>
                <a:tc>
                  <a:txBody>
                    <a:bodyPr/>
                    <a:lstStyle/>
                    <a:p>
                      <a:r>
                        <a:rPr lang="en-US" dirty="0" smtClean="0"/>
                        <a:t>Responsibility</a:t>
                      </a:r>
                      <a:endParaRPr lang="en-US" dirty="0"/>
                    </a:p>
                  </a:txBody>
                  <a:tcPr/>
                </a:tc>
                <a:tc>
                  <a:txBody>
                    <a:bodyPr/>
                    <a:lstStyle/>
                    <a:p>
                      <a:r>
                        <a:rPr lang="en-US" dirty="0" smtClean="0"/>
                        <a:t>Right Choices</a:t>
                      </a:r>
                      <a:endParaRPr lang="en-US" dirty="0"/>
                    </a:p>
                  </a:txBody>
                  <a:tcPr/>
                </a:tc>
              </a:tr>
              <a:tr h="4004172">
                <a:tc gridSpan="3">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Picture 2" descr="C:\Users\mwornell\AppData\Local\Microsoft\Windows\Temporary Internet Files\Content.IE5\TOJROYXA\MC900437797[1].wmf"/>
          <p:cNvPicPr>
            <a:picLocks noChangeAspect="1" noChangeArrowheads="1"/>
          </p:cNvPicPr>
          <p:nvPr/>
        </p:nvPicPr>
        <p:blipFill>
          <a:blip r:embed="rId2" cstate="print"/>
          <a:srcRect/>
          <a:stretch>
            <a:fillRect/>
          </a:stretch>
        </p:blipFill>
        <p:spPr bwMode="auto">
          <a:xfrm>
            <a:off x="7848600" y="5562600"/>
            <a:ext cx="1295400" cy="1165225"/>
          </a:xfrm>
          <a:prstGeom prst="rect">
            <a:avLst/>
          </a:prstGeom>
          <a:noFill/>
          <a:ln w="9525">
            <a:noFill/>
            <a:miter lim="800000"/>
            <a:headEnd/>
            <a:tailEnd/>
          </a:ln>
        </p:spPr>
      </p:pic>
      <p:pic>
        <p:nvPicPr>
          <p:cNvPr id="1029" name="Picture 5" descr="C:\Users\Mike\AppData\Local\Microsoft\Windows\Temporary Internet Files\Content.IE5\2NQD7K52\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880101"/>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ke\AppData\Local\Microsoft\Windows\Temporary Internet Files\Content.IE5\21CKXBRE\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043484"/>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bg2">
                    <a:lumMod val="60000"/>
                    <a:lumOff val="40000"/>
                  </a:schemeClr>
                </a:solidFill>
              </a:rPr>
              <a:t>The 3 R’s In Our Classroom</a:t>
            </a:r>
            <a:br>
              <a:rPr lang="en-US" dirty="0" smtClean="0">
                <a:solidFill>
                  <a:schemeClr val="bg2">
                    <a:lumMod val="60000"/>
                    <a:lumOff val="40000"/>
                  </a:schemeClr>
                </a:solidFill>
              </a:rPr>
            </a:br>
            <a:r>
              <a:rPr lang="en-US" dirty="0" smtClean="0">
                <a:solidFill>
                  <a:schemeClr val="bg2">
                    <a:lumMod val="60000"/>
                    <a:lumOff val="40000"/>
                  </a:schemeClr>
                </a:solidFill>
              </a:rPr>
              <a:t>Look Like And Sound Like:</a:t>
            </a:r>
          </a:p>
        </p:txBody>
      </p:sp>
      <p:graphicFrame>
        <p:nvGraphicFramePr>
          <p:cNvPr id="5" name="Table 4"/>
          <p:cNvGraphicFramePr>
            <a:graphicFrameLocks noGrp="1"/>
          </p:cNvGraphicFramePr>
          <p:nvPr/>
        </p:nvGraphicFramePr>
        <p:xfrm>
          <a:off x="457200" y="1524000"/>
          <a:ext cx="8229600" cy="4851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Respect</a:t>
                      </a:r>
                      <a:endParaRPr lang="en-US" dirty="0"/>
                    </a:p>
                  </a:txBody>
                  <a:tcPr/>
                </a:tc>
                <a:tc>
                  <a:txBody>
                    <a:bodyPr/>
                    <a:lstStyle/>
                    <a:p>
                      <a:r>
                        <a:rPr lang="en-US" dirty="0" smtClean="0"/>
                        <a:t>Responsibility</a:t>
                      </a:r>
                      <a:endParaRPr lang="en-US" dirty="0"/>
                    </a:p>
                  </a:txBody>
                  <a:tcPr/>
                </a:tc>
                <a:tc>
                  <a:txBody>
                    <a:bodyPr/>
                    <a:lstStyle/>
                    <a:p>
                      <a:r>
                        <a:rPr lang="en-US" dirty="0" smtClean="0"/>
                        <a:t>Right Choices</a:t>
                      </a:r>
                      <a:endParaRPr lang="en-US" dirty="0"/>
                    </a:p>
                  </a:txBody>
                  <a:tcPr/>
                </a:tc>
              </a:tr>
              <a:tr h="2595880">
                <a:tc gridSpan="3">
                  <a:txBody>
                    <a:bodyPr/>
                    <a:lstStyle/>
                    <a:p>
                      <a:r>
                        <a:rPr lang="en-US" dirty="0" smtClean="0"/>
                        <a:t>Raising your hand to speak</a:t>
                      </a:r>
                      <a:endParaRPr lang="en-US" dirty="0"/>
                    </a:p>
                    <a:p>
                      <a:r>
                        <a:rPr lang="en-US" dirty="0" smtClean="0"/>
                        <a:t>Being prepared</a:t>
                      </a:r>
                      <a:endParaRPr lang="en-US" dirty="0"/>
                    </a:p>
                    <a:p>
                      <a:r>
                        <a:rPr lang="en-US" dirty="0" smtClean="0"/>
                        <a:t>Being honest</a:t>
                      </a:r>
                      <a:endParaRPr lang="en-US" dirty="0"/>
                    </a:p>
                    <a:p>
                      <a:r>
                        <a:rPr lang="en-US" dirty="0" smtClean="0"/>
                        <a:t>Listening to others</a:t>
                      </a:r>
                      <a:endParaRPr lang="en-US" dirty="0"/>
                    </a:p>
                    <a:p>
                      <a:r>
                        <a:rPr lang="en-US" dirty="0" smtClean="0"/>
                        <a:t>Doing homework</a:t>
                      </a:r>
                      <a:endParaRPr lang="en-US" dirty="0"/>
                    </a:p>
                    <a:p>
                      <a:r>
                        <a:rPr lang="en-US" dirty="0" smtClean="0"/>
                        <a:t>Putting</a:t>
                      </a:r>
                      <a:r>
                        <a:rPr lang="en-US" baseline="0" dirty="0" smtClean="0"/>
                        <a:t> garbage in garbage can</a:t>
                      </a:r>
                      <a:endParaRPr lang="en-US" dirty="0"/>
                    </a:p>
                    <a:p>
                      <a:r>
                        <a:rPr lang="en-US" dirty="0" smtClean="0"/>
                        <a:t>Paying</a:t>
                      </a:r>
                      <a:r>
                        <a:rPr lang="en-US" baseline="0" dirty="0" smtClean="0"/>
                        <a:t> attention: eye contact, answering questions, asking question, taking notes</a:t>
                      </a:r>
                      <a:endParaRPr lang="en-US" dirty="0"/>
                    </a:p>
                    <a:p>
                      <a:r>
                        <a:rPr lang="en-US" dirty="0" smtClean="0"/>
                        <a:t>Being on</a:t>
                      </a:r>
                      <a:r>
                        <a:rPr lang="en-US" baseline="0" dirty="0" smtClean="0"/>
                        <a:t> time… you and your work</a:t>
                      </a:r>
                      <a:endParaRPr lang="en-US" dirty="0"/>
                    </a:p>
                    <a:p>
                      <a:r>
                        <a:rPr lang="en-US" dirty="0" smtClean="0"/>
                        <a:t>Following rules</a:t>
                      </a:r>
                      <a:endParaRPr lang="en-US" dirty="0"/>
                    </a:p>
                    <a:p>
                      <a:r>
                        <a:rPr lang="en-US" dirty="0" smtClean="0"/>
                        <a:t>“Yes, Sir.” “Please.” “Thank-you.” “You are welcome.”</a:t>
                      </a:r>
                      <a:endParaRPr lang="en-US" dirty="0"/>
                    </a:p>
                    <a:p>
                      <a:r>
                        <a:rPr lang="en-US" dirty="0" smtClean="0"/>
                        <a:t>Pushing in your chair</a:t>
                      </a:r>
                      <a:endParaRPr lang="en-US" dirty="0"/>
                    </a:p>
                    <a:p>
                      <a:r>
                        <a:rPr lang="en-US" dirty="0" smtClean="0"/>
                        <a:t>No back talk , sass, or arguing</a:t>
                      </a:r>
                      <a:endParaRPr lang="en-US" dirty="0"/>
                    </a:p>
                    <a:p>
                      <a:r>
                        <a:rPr lang="en-US" dirty="0" smtClean="0"/>
                        <a:t>Taking care of school property</a:t>
                      </a:r>
                      <a:endParaRPr lang="en-US" dirty="0"/>
                    </a:p>
                    <a:p>
                      <a:r>
                        <a:rPr lang="en-US" dirty="0" smtClean="0"/>
                        <a:t>Treating others the way you want to be treated.</a:t>
                      </a:r>
                      <a:endParaRPr lang="en-US" dirty="0"/>
                    </a:p>
                    <a:p>
                      <a:r>
                        <a:rPr lang="en-US" dirty="0" smtClean="0"/>
                        <a:t>“It’s mine…</a:t>
                      </a:r>
                      <a:r>
                        <a:rPr lang="en-US" baseline="0" dirty="0" smtClean="0"/>
                        <a:t> I’ll take care of it.”</a:t>
                      </a:r>
                      <a:endParaRPr lang="en-US" dirty="0"/>
                    </a:p>
                    <a:p>
                      <a:r>
                        <a:rPr lang="en-US" dirty="0" smtClean="0"/>
                        <a:t>“I am sorry…”  “I’ll fix it.”</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Picture 2" descr="C:\Users\mwornell\AppData\Local\Microsoft\Windows\Temporary Internet Files\Content.IE5\TOJROYXA\MC900437797[1].wmf"/>
          <p:cNvPicPr>
            <a:picLocks noChangeAspect="1" noChangeArrowheads="1"/>
          </p:cNvPicPr>
          <p:nvPr/>
        </p:nvPicPr>
        <p:blipFill>
          <a:blip r:embed="rId2" cstate="print"/>
          <a:srcRect/>
          <a:stretch>
            <a:fillRect/>
          </a:stretch>
        </p:blipFill>
        <p:spPr bwMode="auto">
          <a:xfrm>
            <a:off x="7848600" y="5562600"/>
            <a:ext cx="1295400" cy="1165225"/>
          </a:xfrm>
          <a:prstGeom prst="rect">
            <a:avLst/>
          </a:prstGeom>
          <a:noFill/>
          <a:ln w="9525">
            <a:noFill/>
            <a:miter lim="800000"/>
            <a:headEnd/>
            <a:tailEnd/>
          </a:ln>
        </p:spPr>
      </p:pic>
    </p:spTree>
    <p:extLst>
      <p:ext uri="{BB962C8B-B14F-4D97-AF65-F5344CB8AC3E}">
        <p14:creationId xmlns:p14="http://schemas.microsoft.com/office/powerpoint/2010/main" val="394883535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066800"/>
          <a:ext cx="8229600" cy="5405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Respect</a:t>
                      </a:r>
                      <a:endParaRPr lang="en-US" dirty="0"/>
                    </a:p>
                  </a:txBody>
                  <a:tcPr/>
                </a:tc>
                <a:tc>
                  <a:txBody>
                    <a:bodyPr/>
                    <a:lstStyle/>
                    <a:p>
                      <a:r>
                        <a:rPr lang="en-US" dirty="0" smtClean="0"/>
                        <a:t>Responsibility</a:t>
                      </a:r>
                      <a:endParaRPr lang="en-US" dirty="0"/>
                    </a:p>
                  </a:txBody>
                  <a:tcPr/>
                </a:tc>
                <a:tc>
                  <a:txBody>
                    <a:bodyPr/>
                    <a:lstStyle/>
                    <a:p>
                      <a:r>
                        <a:rPr lang="en-US" dirty="0" smtClean="0"/>
                        <a:t>Right Choices</a:t>
                      </a:r>
                      <a:endParaRPr lang="en-US" dirty="0"/>
                    </a:p>
                  </a:txBody>
                  <a:tcPr/>
                </a:tc>
              </a:tr>
              <a:tr h="370840">
                <a:tc>
                  <a:txBody>
                    <a:bodyPr/>
                    <a:lstStyle/>
                    <a:p>
                      <a:r>
                        <a:rPr lang="en-US" dirty="0" smtClean="0"/>
                        <a:t>Raising your hand to speak</a:t>
                      </a:r>
                      <a:endParaRPr lang="en-US" dirty="0"/>
                    </a:p>
                  </a:txBody>
                  <a:tcPr/>
                </a:tc>
                <a:tc>
                  <a:txBody>
                    <a:bodyPr/>
                    <a:lstStyle/>
                    <a:p>
                      <a:r>
                        <a:rPr lang="en-US" dirty="0" smtClean="0"/>
                        <a:t>Being prepared</a:t>
                      </a:r>
                      <a:endParaRPr lang="en-US" dirty="0"/>
                    </a:p>
                  </a:txBody>
                  <a:tcPr/>
                </a:tc>
                <a:tc>
                  <a:txBody>
                    <a:bodyPr/>
                    <a:lstStyle/>
                    <a:p>
                      <a:r>
                        <a:rPr lang="en-US" dirty="0" smtClean="0"/>
                        <a:t>Being honest</a:t>
                      </a:r>
                      <a:endParaRPr lang="en-US" dirty="0"/>
                    </a:p>
                  </a:txBody>
                  <a:tcPr/>
                </a:tc>
              </a:tr>
              <a:tr h="370840">
                <a:tc>
                  <a:txBody>
                    <a:bodyPr/>
                    <a:lstStyle/>
                    <a:p>
                      <a:r>
                        <a:rPr lang="en-US" dirty="0" smtClean="0"/>
                        <a:t>Listening to others</a:t>
                      </a:r>
                      <a:endParaRPr lang="en-US" dirty="0"/>
                    </a:p>
                  </a:txBody>
                  <a:tcPr/>
                </a:tc>
                <a:tc>
                  <a:txBody>
                    <a:bodyPr/>
                    <a:lstStyle/>
                    <a:p>
                      <a:r>
                        <a:rPr lang="en-US" dirty="0" smtClean="0"/>
                        <a:t>Doing homework</a:t>
                      </a:r>
                      <a:endParaRPr lang="en-US" dirty="0"/>
                    </a:p>
                  </a:txBody>
                  <a:tcPr/>
                </a:tc>
                <a:tc>
                  <a:txBody>
                    <a:bodyPr/>
                    <a:lstStyle/>
                    <a:p>
                      <a:r>
                        <a:rPr lang="en-US" dirty="0" smtClean="0"/>
                        <a:t>Putting</a:t>
                      </a:r>
                      <a:r>
                        <a:rPr lang="en-US" baseline="0" dirty="0" smtClean="0"/>
                        <a:t> garbage in garbage can</a:t>
                      </a:r>
                      <a:endParaRPr lang="en-US" dirty="0"/>
                    </a:p>
                  </a:txBody>
                  <a:tcPr/>
                </a:tc>
              </a:tr>
              <a:tr h="370840">
                <a:tc>
                  <a:txBody>
                    <a:bodyPr/>
                    <a:lstStyle/>
                    <a:p>
                      <a:r>
                        <a:rPr lang="en-US" dirty="0" smtClean="0"/>
                        <a:t>Paying</a:t>
                      </a:r>
                      <a:r>
                        <a:rPr lang="en-US" baseline="0" dirty="0" smtClean="0"/>
                        <a:t> attention: eye contact, answering questions, asking question, taking notes</a:t>
                      </a:r>
                      <a:endParaRPr lang="en-US" dirty="0"/>
                    </a:p>
                  </a:txBody>
                  <a:tcPr/>
                </a:tc>
                <a:tc>
                  <a:txBody>
                    <a:bodyPr/>
                    <a:lstStyle/>
                    <a:p>
                      <a:r>
                        <a:rPr lang="en-US" dirty="0" smtClean="0"/>
                        <a:t>Being on</a:t>
                      </a:r>
                      <a:r>
                        <a:rPr lang="en-US" baseline="0" dirty="0" smtClean="0"/>
                        <a:t> time… you and your work</a:t>
                      </a:r>
                      <a:endParaRPr lang="en-US" dirty="0"/>
                    </a:p>
                  </a:txBody>
                  <a:tcPr/>
                </a:tc>
                <a:tc>
                  <a:txBody>
                    <a:bodyPr/>
                    <a:lstStyle/>
                    <a:p>
                      <a:r>
                        <a:rPr lang="en-US" dirty="0" smtClean="0"/>
                        <a:t>Following rules</a:t>
                      </a:r>
                      <a:endParaRPr lang="en-US" dirty="0"/>
                    </a:p>
                  </a:txBody>
                  <a:tcPr/>
                </a:tc>
              </a:tr>
              <a:tr h="370840">
                <a:tc>
                  <a:txBody>
                    <a:bodyPr/>
                    <a:lstStyle/>
                    <a:p>
                      <a:r>
                        <a:rPr lang="en-US" dirty="0" smtClean="0"/>
                        <a:t>“Yes, Sir.” “Please.” “Thank-you.” “You are welcome.”</a:t>
                      </a:r>
                      <a:endParaRPr lang="en-US" dirty="0"/>
                    </a:p>
                  </a:txBody>
                  <a:tcPr/>
                </a:tc>
                <a:tc>
                  <a:txBody>
                    <a:bodyPr/>
                    <a:lstStyle/>
                    <a:p>
                      <a:r>
                        <a:rPr lang="en-US" dirty="0" smtClean="0"/>
                        <a:t>Pushing in your chair</a:t>
                      </a:r>
                      <a:endParaRPr lang="en-US" dirty="0"/>
                    </a:p>
                  </a:txBody>
                  <a:tcPr/>
                </a:tc>
                <a:tc>
                  <a:txBody>
                    <a:bodyPr/>
                    <a:lstStyle/>
                    <a:p>
                      <a:endParaRPr lang="en-US" dirty="0"/>
                    </a:p>
                  </a:txBody>
                  <a:tcPr/>
                </a:tc>
              </a:tr>
              <a:tr h="370840">
                <a:tc>
                  <a:txBody>
                    <a:bodyPr/>
                    <a:lstStyle/>
                    <a:p>
                      <a:r>
                        <a:rPr lang="en-US" dirty="0" smtClean="0"/>
                        <a:t>No back talk , sass, or arguing</a:t>
                      </a:r>
                      <a:endParaRPr lang="en-US" dirty="0"/>
                    </a:p>
                  </a:txBody>
                  <a:tcPr/>
                </a:tc>
                <a:tc>
                  <a:txBody>
                    <a:bodyPr/>
                    <a:lstStyle/>
                    <a:p>
                      <a:r>
                        <a:rPr lang="en-US" dirty="0" smtClean="0"/>
                        <a:t>Taking care of school property</a:t>
                      </a:r>
                      <a:endParaRPr lang="en-US" dirty="0"/>
                    </a:p>
                  </a:txBody>
                  <a:tcPr/>
                </a:tc>
                <a:tc>
                  <a:txBody>
                    <a:bodyPr/>
                    <a:lstStyle/>
                    <a:p>
                      <a:endParaRPr lang="en-US" dirty="0"/>
                    </a:p>
                  </a:txBody>
                  <a:tcPr/>
                </a:tc>
              </a:tr>
              <a:tr h="370840">
                <a:tc>
                  <a:txBody>
                    <a:bodyPr/>
                    <a:lstStyle/>
                    <a:p>
                      <a:r>
                        <a:rPr lang="en-US" dirty="0" smtClean="0"/>
                        <a:t>Treating others the way you want to be treated.</a:t>
                      </a:r>
                      <a:endParaRPr lang="en-US" dirty="0"/>
                    </a:p>
                  </a:txBody>
                  <a:tcPr/>
                </a:tc>
                <a:tc>
                  <a:txBody>
                    <a:bodyPr/>
                    <a:lstStyle/>
                    <a:p>
                      <a:r>
                        <a:rPr lang="en-US" dirty="0" smtClean="0"/>
                        <a:t>“It’s mine…</a:t>
                      </a:r>
                      <a:r>
                        <a:rPr lang="en-US" baseline="0" dirty="0" smtClean="0"/>
                        <a:t> I’ll take care of it.”</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“I am sorry…”  “I’ll fix it.”</a:t>
                      </a:r>
                      <a:endParaRPr lang="en-US" dirty="0"/>
                    </a:p>
                  </a:txBody>
                  <a:tcPr/>
                </a:tc>
                <a:tc>
                  <a:txBody>
                    <a:bodyPr/>
                    <a:lstStyle/>
                    <a:p>
                      <a:endParaRPr lang="en-US" dirty="0"/>
                    </a:p>
                  </a:txBody>
                  <a:tcPr/>
                </a:tc>
              </a:tr>
            </a:tbl>
          </a:graphicData>
        </a:graphic>
      </p:graphicFrame>
      <p:sp>
        <p:nvSpPr>
          <p:cNvPr id="61442" name="Title 1"/>
          <p:cNvSpPr>
            <a:spLocks noGrp="1"/>
          </p:cNvSpPr>
          <p:nvPr>
            <p:ph type="title"/>
          </p:nvPr>
        </p:nvSpPr>
        <p:spPr>
          <a:xfrm>
            <a:off x="2133600" y="152400"/>
            <a:ext cx="4724400" cy="762000"/>
          </a:xfrm>
        </p:spPr>
        <p:txBody>
          <a:bodyPr/>
          <a:lstStyle/>
          <a:p>
            <a:pPr algn="ctr" eaLnBrk="1" hangingPunct="1"/>
            <a:r>
              <a:rPr lang="en-US" dirty="0" smtClean="0">
                <a:solidFill>
                  <a:schemeClr val="bg2">
                    <a:lumMod val="60000"/>
                    <a:lumOff val="40000"/>
                  </a:schemeClr>
                </a:solidFill>
              </a:rPr>
              <a:t>The 3R’s @ Work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57200" y="1981200"/>
            <a:ext cx="8229600" cy="3581400"/>
          </a:xfrm>
        </p:spPr>
        <p:txBody>
          <a:bodyPr>
            <a:normAutofit/>
          </a:bodyPr>
          <a:lstStyle/>
          <a:p>
            <a:pPr eaLnBrk="1" hangingPunct="1">
              <a:buFont typeface="Wingdings" pitchFamily="2" charset="2"/>
              <a:buNone/>
            </a:pPr>
            <a:r>
              <a:rPr lang="en-US" dirty="0" smtClean="0"/>
              <a:t>Come to class ready to work and learn.</a:t>
            </a:r>
          </a:p>
          <a:p>
            <a:pPr eaLnBrk="1" hangingPunct="1">
              <a:buFont typeface="Wingdings" pitchFamily="2" charset="2"/>
              <a:buNone/>
            </a:pPr>
            <a:r>
              <a:rPr lang="en-US" dirty="0" smtClean="0"/>
              <a:t>		Make sure you have:</a:t>
            </a:r>
          </a:p>
          <a:p>
            <a:pPr lvl="3"/>
            <a:r>
              <a:rPr lang="en-US" b="1" dirty="0" smtClean="0"/>
              <a:t>A</a:t>
            </a:r>
            <a:r>
              <a:rPr lang="en-US" dirty="0" smtClean="0"/>
              <a:t> – Agenda</a:t>
            </a:r>
          </a:p>
          <a:p>
            <a:pPr lvl="3"/>
            <a:r>
              <a:rPr lang="en-US" b="1" dirty="0" smtClean="0"/>
              <a:t>B</a:t>
            </a:r>
            <a:r>
              <a:rPr lang="en-US" dirty="0" smtClean="0"/>
              <a:t> – Books: SILENT READING NOVEL </a:t>
            </a:r>
          </a:p>
          <a:p>
            <a:pPr lvl="3"/>
            <a:r>
              <a:rPr lang="en-US" b="1" dirty="0" smtClean="0"/>
              <a:t>C</a:t>
            </a:r>
            <a:r>
              <a:rPr lang="en-US" dirty="0" smtClean="0"/>
              <a:t> – Correct Materials </a:t>
            </a:r>
          </a:p>
          <a:p>
            <a:pPr lvl="5"/>
            <a:r>
              <a:rPr lang="en-US" dirty="0" err="1" smtClean="0"/>
              <a:t>Duotang</a:t>
            </a:r>
            <a:endParaRPr lang="en-US" dirty="0" smtClean="0"/>
          </a:p>
          <a:p>
            <a:pPr lvl="5"/>
            <a:r>
              <a:rPr lang="en-US" b="1" dirty="0" smtClean="0"/>
              <a:t>Pen and pencil (eraser)</a:t>
            </a:r>
          </a:p>
          <a:p>
            <a:pPr lvl="5"/>
            <a:endParaRPr lang="en-US" dirty="0" smtClean="0"/>
          </a:p>
          <a:p>
            <a:pPr lvl="5">
              <a:buNone/>
            </a:pPr>
            <a:endParaRPr lang="en-US" dirty="0" smtClean="0"/>
          </a:p>
          <a:p>
            <a:pPr eaLnBrk="1" hangingPunct="1"/>
            <a:endParaRPr lang="en-US" dirty="0" smtClean="0"/>
          </a:p>
          <a:p>
            <a:pPr eaLnBrk="1" hangingPunct="1"/>
            <a:endParaRPr lang="en-US" dirty="0" smtClean="0"/>
          </a:p>
        </p:txBody>
      </p:sp>
      <p:sp>
        <p:nvSpPr>
          <p:cNvPr id="63490" name="Rectangle 2"/>
          <p:cNvSpPr>
            <a:spLocks noGrp="1" noChangeArrowheads="1"/>
          </p:cNvSpPr>
          <p:nvPr>
            <p:ph type="title"/>
          </p:nvPr>
        </p:nvSpPr>
        <p:spPr/>
        <p:txBody>
          <a:bodyPr>
            <a:normAutofit fontScale="90000"/>
          </a:bodyPr>
          <a:lstStyle/>
          <a:p>
            <a:pPr eaLnBrk="1" hangingPunct="1"/>
            <a:r>
              <a:rPr lang="en-US" dirty="0" smtClean="0"/>
              <a:t>Specific Expectations for </a:t>
            </a:r>
            <a:r>
              <a:rPr lang="en-US" dirty="0" err="1" smtClean="0"/>
              <a:t>Mme</a:t>
            </a:r>
            <a:r>
              <a:rPr lang="en-US" dirty="0" smtClean="0"/>
              <a:t> </a:t>
            </a:r>
            <a:r>
              <a:rPr lang="en-US" dirty="0" err="1" smtClean="0"/>
              <a:t>Arbeau’s</a:t>
            </a:r>
            <a:r>
              <a:rPr lang="en-US" dirty="0" smtClean="0"/>
              <a:t> </a:t>
            </a:r>
            <a:r>
              <a:rPr lang="en-US" dirty="0" smtClean="0"/>
              <a:t>Classroom…</a:t>
            </a:r>
          </a:p>
        </p:txBody>
      </p:sp>
      <p:pic>
        <p:nvPicPr>
          <p:cNvPr id="3077" name="Picture 5" descr="C:\Users\Mike\AppData\Local\Microsoft\Windows\Temporary Internet Files\Content.IE5\TW1JOKXA\MC9102171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736342"/>
            <a:ext cx="1290218" cy="1815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p:cTn id="35" dur="500" fill="hold"/>
                                        <p:tgtEl>
                                          <p:spTgt spid="3077"/>
                                        </p:tgtEl>
                                        <p:attrNameLst>
                                          <p:attrName>ppt_w</p:attrName>
                                        </p:attrNameLst>
                                      </p:cBhvr>
                                      <p:tavLst>
                                        <p:tav tm="0">
                                          <p:val>
                                            <p:fltVal val="0"/>
                                          </p:val>
                                        </p:tav>
                                        <p:tav tm="100000">
                                          <p:val>
                                            <p:strVal val="#ppt_w"/>
                                          </p:val>
                                        </p:tav>
                                      </p:tavLst>
                                    </p:anim>
                                    <p:anim calcmode="lin" valueType="num">
                                      <p:cBhvr>
                                        <p:cTn id="36" dur="500" fill="hold"/>
                                        <p:tgtEl>
                                          <p:spTgt spid="3077"/>
                                        </p:tgtEl>
                                        <p:attrNameLst>
                                          <p:attrName>ppt_h</p:attrName>
                                        </p:attrNameLst>
                                      </p:cBhvr>
                                      <p:tavLst>
                                        <p:tav tm="0">
                                          <p:val>
                                            <p:fltVal val="0"/>
                                          </p:val>
                                        </p:tav>
                                        <p:tav tm="100000">
                                          <p:val>
                                            <p:strVal val="#ppt_h"/>
                                          </p:val>
                                        </p:tav>
                                      </p:tavLst>
                                    </p:anim>
                                    <p:animEffect transition="in" filter="fade">
                                      <p:cBhvr>
                                        <p:cTn id="3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457200" y="1524000"/>
            <a:ext cx="5410200" cy="4572000"/>
          </a:xfrm>
        </p:spPr>
        <p:txBody>
          <a:bodyPr>
            <a:normAutofit fontScale="92500" lnSpcReduction="20000"/>
          </a:bodyPr>
          <a:lstStyle/>
          <a:p>
            <a:r>
              <a:rPr lang="en-US" dirty="0" smtClean="0"/>
              <a:t>Come in… Sit down… Get ready to work and learn</a:t>
            </a:r>
          </a:p>
          <a:p>
            <a:r>
              <a:rPr lang="en-US" dirty="0" smtClean="0"/>
              <a:t>Stay seated – no wandering</a:t>
            </a:r>
          </a:p>
          <a:p>
            <a:r>
              <a:rPr lang="en-US" dirty="0" smtClean="0"/>
              <a:t>Raise your hand to move from your seat (washroom, garbage can,, etc.)</a:t>
            </a:r>
          </a:p>
          <a:p>
            <a:r>
              <a:rPr lang="en-US" dirty="0" smtClean="0"/>
              <a:t>Raise your hand to speak (ask or answer a question)</a:t>
            </a:r>
          </a:p>
          <a:p>
            <a:r>
              <a:rPr lang="en-US" dirty="0" smtClean="0"/>
              <a:t>Don’t write or draw on your desk</a:t>
            </a:r>
          </a:p>
          <a:p>
            <a:r>
              <a:rPr lang="en-US" dirty="0" smtClean="0"/>
              <a:t>Unwanted paper goes into the recycle bag</a:t>
            </a:r>
          </a:p>
          <a:p>
            <a:r>
              <a:rPr lang="en-US" dirty="0" smtClean="0"/>
              <a:t>Garbage goes into the garbage can.</a:t>
            </a:r>
          </a:p>
          <a:p>
            <a:r>
              <a:rPr lang="en-US" dirty="0" smtClean="0"/>
              <a:t>Keep nothing in “your” desk.</a:t>
            </a:r>
          </a:p>
          <a:p>
            <a:r>
              <a:rPr lang="en-US" dirty="0" smtClean="0"/>
              <a:t>Hand your work in on time</a:t>
            </a:r>
          </a:p>
          <a:p>
            <a:endParaRPr lang="en-US" dirty="0" smtClean="0"/>
          </a:p>
          <a:p>
            <a:endParaRPr lang="en-US" dirty="0" smtClean="0"/>
          </a:p>
          <a:p>
            <a:endParaRPr lang="en-US" dirty="0" smtClean="0"/>
          </a:p>
        </p:txBody>
      </p:sp>
      <p:sp>
        <p:nvSpPr>
          <p:cNvPr id="64514" name="Title 1"/>
          <p:cNvSpPr>
            <a:spLocks noGrp="1"/>
          </p:cNvSpPr>
          <p:nvPr>
            <p:ph type="title"/>
          </p:nvPr>
        </p:nvSpPr>
        <p:spPr/>
        <p:txBody>
          <a:bodyPr/>
          <a:lstStyle/>
          <a:p>
            <a:r>
              <a:rPr lang="en-US" dirty="0" smtClean="0"/>
              <a:t>Specific Expectations…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667000"/>
            <a:ext cx="1781175"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527" y="533400"/>
            <a:ext cx="175564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527" y="4648199"/>
            <a:ext cx="1755648" cy="1744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4515">
                                            <p:txEl>
                                              <p:pRg st="3" end="3"/>
                                            </p:txEl>
                                          </p:spTgt>
                                        </p:tgtEl>
                                        <p:attrNameLst>
                                          <p:attrName>style.visibility</p:attrName>
                                        </p:attrNameLst>
                                      </p:cBhvr>
                                      <p:to>
                                        <p:strVal val="visible"/>
                                      </p:to>
                                    </p:set>
                                    <p:anim calcmode="lin" valueType="num">
                                      <p:cBhvr additive="base">
                                        <p:cTn id="31"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4515">
                                            <p:txEl>
                                              <p:pRg st="4" end="4"/>
                                            </p:txEl>
                                          </p:spTgt>
                                        </p:tgtEl>
                                        <p:attrNameLst>
                                          <p:attrName>style.visibility</p:attrName>
                                        </p:attrNameLst>
                                      </p:cBhvr>
                                      <p:to>
                                        <p:strVal val="visible"/>
                                      </p:to>
                                    </p:set>
                                    <p:anim calcmode="lin" valueType="num">
                                      <p:cBhvr additive="base">
                                        <p:cTn id="37"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4515">
                                            <p:txEl>
                                              <p:pRg st="5" end="5"/>
                                            </p:txEl>
                                          </p:spTgt>
                                        </p:tgtEl>
                                        <p:attrNameLst>
                                          <p:attrName>style.visibility</p:attrName>
                                        </p:attrNameLst>
                                      </p:cBhvr>
                                      <p:to>
                                        <p:strVal val="visible"/>
                                      </p:to>
                                    </p:set>
                                    <p:anim calcmode="lin" valueType="num">
                                      <p:cBhvr additive="base">
                                        <p:cTn id="43"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4515">
                                            <p:txEl>
                                              <p:pRg st="6" end="6"/>
                                            </p:txEl>
                                          </p:spTgt>
                                        </p:tgtEl>
                                        <p:attrNameLst>
                                          <p:attrName>style.visibility</p:attrName>
                                        </p:attrNameLst>
                                      </p:cBhvr>
                                      <p:to>
                                        <p:strVal val="visible"/>
                                      </p:to>
                                    </p:set>
                                    <p:anim calcmode="lin" valueType="num">
                                      <p:cBhvr additive="base">
                                        <p:cTn id="49" dur="500" fill="hold"/>
                                        <p:tgtEl>
                                          <p:spTgt spid="6451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64515">
                                            <p:txEl>
                                              <p:pRg st="7" end="7"/>
                                            </p:txEl>
                                          </p:spTgt>
                                        </p:tgtEl>
                                        <p:attrNameLst>
                                          <p:attrName>style.visibility</p:attrName>
                                        </p:attrNameLst>
                                      </p:cBhvr>
                                      <p:to>
                                        <p:strVal val="visible"/>
                                      </p:to>
                                    </p:set>
                                    <p:anim calcmode="lin" valueType="num">
                                      <p:cBhvr additive="base">
                                        <p:cTn id="55" dur="500" fill="hold"/>
                                        <p:tgtEl>
                                          <p:spTgt spid="6451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4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4515">
                                            <p:txEl>
                                              <p:pRg st="8" end="8"/>
                                            </p:txEl>
                                          </p:spTgt>
                                        </p:tgtEl>
                                        <p:attrNameLst>
                                          <p:attrName>style.visibility</p:attrName>
                                        </p:attrNameLst>
                                      </p:cBhvr>
                                      <p:to>
                                        <p:strVal val="visible"/>
                                      </p:to>
                                    </p:set>
                                    <p:anim calcmode="lin" valueType="num">
                                      <p:cBhvr additive="base">
                                        <p:cTn id="61" dur="500" fill="hold"/>
                                        <p:tgtEl>
                                          <p:spTgt spid="64515">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4515">
                                            <p:txEl>
                                              <p:pRg st="8" end="8"/>
                                            </p:txEl>
                                          </p:spTgt>
                                        </p:tgtEl>
                                        <p:attrNameLst>
                                          <p:attrName>ppt_y</p:attrName>
                                        </p:attrNameLst>
                                      </p:cBhvr>
                                      <p:tavLst>
                                        <p:tav tm="0">
                                          <p:val>
                                            <p:strVal val="#ppt_y"/>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85800"/>
            <a:ext cx="8263465" cy="4648199"/>
          </a:xfrm>
        </p:spPr>
      </p:pic>
      <p:sp>
        <p:nvSpPr>
          <p:cNvPr id="2" name="TextBox 1"/>
          <p:cNvSpPr txBox="1"/>
          <p:nvPr/>
        </p:nvSpPr>
        <p:spPr>
          <a:xfrm>
            <a:off x="762000" y="5562600"/>
            <a:ext cx="7239000" cy="523220"/>
          </a:xfrm>
          <a:prstGeom prst="rect">
            <a:avLst/>
          </a:prstGeom>
          <a:noFill/>
        </p:spPr>
        <p:txBody>
          <a:bodyPr wrap="square" rtlCol="0">
            <a:spAutoFit/>
          </a:bodyPr>
          <a:lstStyle/>
          <a:p>
            <a:pPr algn="ctr"/>
            <a:r>
              <a:rPr lang="en-US" sz="2800" b="1" dirty="0" smtClean="0">
                <a:latin typeface="Aharoni" pitchFamily="2" charset="-79"/>
                <a:cs typeface="Aharoni" pitchFamily="2" charset="-79"/>
              </a:rPr>
              <a:t>AND HANDING IT IN ON TIME!</a:t>
            </a:r>
            <a:endParaRPr lang="en-US" sz="2400" b="1" dirty="0">
              <a:latin typeface="Aharoni" pitchFamily="2" charset="-79"/>
              <a:cs typeface="Aharoni" pitchFamily="2" charset="-79"/>
            </a:endParaRPr>
          </a:p>
        </p:txBody>
      </p:sp>
    </p:spTree>
    <p:extLst>
      <p:ext uri="{BB962C8B-B14F-4D97-AF65-F5344CB8AC3E}">
        <p14:creationId xmlns:p14="http://schemas.microsoft.com/office/powerpoint/2010/main" val="30956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C:\Users\Wornell\AppData\Local\Microsoft\Windows\Temporary Internet Files\Content.IE5\P4GZR9MX\MC900439384[1].jpg"/>
          <p:cNvPicPr>
            <a:picLocks noChangeAspect="1" noChangeArrowheads="1"/>
          </p:cNvPicPr>
          <p:nvPr/>
        </p:nvPicPr>
        <p:blipFill>
          <a:blip r:embed="rId2" cstate="print"/>
          <a:srcRect/>
          <a:stretch>
            <a:fillRect/>
          </a:stretch>
        </p:blipFill>
        <p:spPr bwMode="auto">
          <a:xfrm>
            <a:off x="0" y="-17069"/>
            <a:ext cx="9144000" cy="6876288"/>
          </a:xfrm>
          <a:prstGeom prst="rect">
            <a:avLst/>
          </a:prstGeom>
          <a:noFill/>
        </p:spPr>
      </p:pic>
      <p:sp>
        <p:nvSpPr>
          <p:cNvPr id="2" name="Title 1"/>
          <p:cNvSpPr>
            <a:spLocks noGrp="1"/>
          </p:cNvSpPr>
          <p:nvPr>
            <p:ph type="title"/>
          </p:nvPr>
        </p:nvSpPr>
        <p:spPr>
          <a:xfrm>
            <a:off x="457200" y="2819400"/>
            <a:ext cx="8229600" cy="1143000"/>
          </a:xfrm>
        </p:spPr>
        <p:txBody>
          <a:bodyPr/>
          <a:lstStyle/>
          <a:p>
            <a:r>
              <a:rPr lang="en-US" b="1" dirty="0" smtClean="0"/>
              <a:t>Does anyone have any questions?</a:t>
            </a:r>
            <a:endParaRPr lang="en-CA"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Picture 4" descr="http://1.bp.blogspot.com/_i96FRjwbBFo/SML1rDZIUKI/AAAAAAAADHI/8EWNIjJFeNs/s320/Back+to+School+Comic"/>
          <p:cNvPicPr>
            <a:picLocks noChangeAspect="1" noChangeArrowheads="1"/>
          </p:cNvPicPr>
          <p:nvPr/>
        </p:nvPicPr>
        <p:blipFill>
          <a:blip r:embed="rId2" cstate="print"/>
          <a:srcRect/>
          <a:stretch>
            <a:fillRect/>
          </a:stretch>
        </p:blipFill>
        <p:spPr bwMode="auto">
          <a:xfrm>
            <a:off x="914400" y="914400"/>
            <a:ext cx="7620000" cy="511969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endParaRPr lang="en-US" smtClean="0"/>
          </a:p>
        </p:txBody>
      </p:sp>
      <p:sp>
        <p:nvSpPr>
          <p:cNvPr id="43010" name="Rectangle 2"/>
          <p:cNvSpPr>
            <a:spLocks noGrp="1" noChangeArrowheads="1"/>
          </p:cNvSpPr>
          <p:nvPr>
            <p:ph type="title"/>
          </p:nvPr>
        </p:nvSpPr>
        <p:spPr/>
        <p:txBody>
          <a:bodyPr/>
          <a:lstStyle/>
          <a:p>
            <a:pPr eaLnBrk="1" hangingPunct="1"/>
            <a:endParaRPr lang="en-US" smtClean="0"/>
          </a:p>
        </p:txBody>
      </p:sp>
      <p:pic>
        <p:nvPicPr>
          <p:cNvPr id="43013" name="Picture 6" descr="MPj04304670000[1]"/>
          <p:cNvPicPr>
            <a:picLocks noChangeAspect="1" noChangeArrowheads="1"/>
          </p:cNvPicPr>
          <p:nvPr/>
        </p:nvPicPr>
        <p:blipFill>
          <a:blip r:embed="rId2" cstate="print"/>
          <a:srcRect/>
          <a:stretch>
            <a:fillRect/>
          </a:stretch>
        </p:blipFill>
        <p:spPr bwMode="auto">
          <a:xfrm>
            <a:off x="-1" y="29028"/>
            <a:ext cx="9144001" cy="68289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4034" name="Picture 5" descr="MPj04008420000[1]"/>
          <p:cNvPicPr>
            <a:picLocks noChangeAspect="1" noChangeArrowheads="1"/>
          </p:cNvPicPr>
          <p:nvPr/>
        </p:nvPicPr>
        <p:blipFill>
          <a:blip r:embed="rId2" cstate="print"/>
          <a:srcRect/>
          <a:stretch>
            <a:fillRect/>
          </a:stretch>
        </p:blipFill>
        <p:spPr bwMode="auto">
          <a:xfrm>
            <a:off x="2284413" y="0"/>
            <a:ext cx="4573587"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8" name="Picture 4" descr="C:\Users\mwornell\AppData\Local\Microsoft\Windows\Temporary Internet Files\Content.IE5\AXEO7YXH\MP9004228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14"/>
            <a:ext cx="9144000" cy="687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2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CA"/>
          </a:p>
        </p:txBody>
      </p:sp>
      <p:sp>
        <p:nvSpPr>
          <p:cNvPr id="3" name="Title 2"/>
          <p:cNvSpPr>
            <a:spLocks noGrp="1"/>
          </p:cNvSpPr>
          <p:nvPr>
            <p:ph type="title"/>
          </p:nvPr>
        </p:nvSpPr>
        <p:spPr/>
        <p:txBody>
          <a:bodyPr/>
          <a:lstStyle/>
          <a:p>
            <a:endParaRPr lang="fr-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6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992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2435</TotalTime>
  <Words>1857</Words>
  <Application>Microsoft Office PowerPoint</Application>
  <PresentationFormat>On-screen Show (4:3)</PresentationFormat>
  <Paragraphs>224</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Aharoni</vt:lpstr>
      <vt:lpstr>Arial</vt:lpstr>
      <vt:lpstr>Calibri</vt:lpstr>
      <vt:lpstr>Constantia</vt:lpstr>
      <vt:lpstr>Wingdings</vt:lpstr>
      <vt:lpstr>Wingdings 2</vt:lpstr>
      <vt:lpstr>Paper</vt:lpstr>
      <vt:lpstr>Welcome To Mme Arbeau’s Homeroom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Week Of School</vt:lpstr>
      <vt:lpstr>PowerPoint Presentation</vt:lpstr>
      <vt:lpstr>PowerPoint Presentation</vt:lpstr>
      <vt:lpstr>PowerPoint Presentation</vt:lpstr>
      <vt:lpstr>PowerPoint Presentation</vt:lpstr>
      <vt:lpstr>Student Rules, 1860 </vt:lpstr>
      <vt:lpstr>Punishments, 1860 </vt:lpstr>
      <vt:lpstr>Rules for Teachers in 1892</vt:lpstr>
      <vt:lpstr>NB Education Act:</vt:lpstr>
      <vt:lpstr>School Policies at HMMS?</vt:lpstr>
      <vt:lpstr>The 3R’s of HMMS</vt:lpstr>
      <vt:lpstr>ABC’s of Harry Miller Middle School</vt:lpstr>
      <vt:lpstr>School Dress Code</vt:lpstr>
      <vt:lpstr>Hands off, Mouth off,  Body off</vt:lpstr>
      <vt:lpstr>Electronic Devices</vt:lpstr>
      <vt:lpstr>PowerPoint Presentation</vt:lpstr>
      <vt:lpstr>Lockers</vt:lpstr>
      <vt:lpstr>Cafeteria</vt:lpstr>
      <vt:lpstr>Hallways/Stairs</vt:lpstr>
      <vt:lpstr>Noon Hour</vt:lpstr>
      <vt:lpstr>School Yard</vt:lpstr>
      <vt:lpstr>Attendance</vt:lpstr>
      <vt:lpstr>Attendance</vt:lpstr>
      <vt:lpstr>Textbooks</vt:lpstr>
      <vt:lpstr>Locker Rooms</vt:lpstr>
      <vt:lpstr>Fire Alarm</vt:lpstr>
      <vt:lpstr>Emergency Lockdown</vt:lpstr>
      <vt:lpstr>PowerPoint Presentation</vt:lpstr>
      <vt:lpstr>Teaching and Learning Come First!</vt:lpstr>
      <vt:lpstr>PowerPoint Presentation</vt:lpstr>
      <vt:lpstr>The 3R’s of HMMS</vt:lpstr>
      <vt:lpstr>The 3 R’s In Our Classroom Look Like And Sound Like:</vt:lpstr>
      <vt:lpstr>The 3 R’s In Our Classroom Look Like And Sound Like:</vt:lpstr>
      <vt:lpstr>The 3R’s @ Work</vt:lpstr>
      <vt:lpstr>Specific Expectations for Mme Arbeau’s Classroom…</vt:lpstr>
      <vt:lpstr>Specific Expectations…</vt:lpstr>
      <vt:lpstr>PowerPoint Presentation</vt:lpstr>
      <vt:lpstr>Does anyone have any questions?</vt:lpstr>
    </vt:vector>
  </TitlesOfParts>
  <Company>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mwornell</dc:creator>
  <cp:lastModifiedBy>Arbeau, Candace (ASD-S)</cp:lastModifiedBy>
  <cp:revision>105</cp:revision>
  <cp:lastPrinted>2013-09-04T00:15:58Z</cp:lastPrinted>
  <dcterms:created xsi:type="dcterms:W3CDTF">2011-09-02T12:57:35Z</dcterms:created>
  <dcterms:modified xsi:type="dcterms:W3CDTF">2016-01-05T19:22:46Z</dcterms:modified>
</cp:coreProperties>
</file>