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4660"/>
  </p:normalViewPr>
  <p:slideViewPr>
    <p:cSldViewPr>
      <p:cViewPr varScale="1">
        <p:scale>
          <a:sx n="67" d="100"/>
          <a:sy n="67" d="100"/>
        </p:scale>
        <p:origin x="58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1AAF-3185-4613-BE75-BD6277A2EEC9}" type="datetimeFigureOut">
              <a:rPr lang="fr-FR" smtClean="0"/>
              <a:pPr/>
              <a:t>18/03/2016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BEBA-E50E-4915-8946-CBDC0141B6E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1AAF-3185-4613-BE75-BD6277A2EEC9}" type="datetimeFigureOut">
              <a:rPr lang="fr-FR" smtClean="0"/>
              <a:pPr/>
              <a:t>18/03/2016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BEBA-E50E-4915-8946-CBDC0141B6E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1AAF-3185-4613-BE75-BD6277A2EEC9}" type="datetimeFigureOut">
              <a:rPr lang="fr-FR" smtClean="0"/>
              <a:pPr/>
              <a:t>18/03/2016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BEBA-E50E-4915-8946-CBDC0141B6E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1AAF-3185-4613-BE75-BD6277A2EEC9}" type="datetimeFigureOut">
              <a:rPr lang="fr-FR" smtClean="0"/>
              <a:pPr/>
              <a:t>18/03/2016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BEBA-E50E-4915-8946-CBDC0141B6E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1AAF-3185-4613-BE75-BD6277A2EEC9}" type="datetimeFigureOut">
              <a:rPr lang="fr-FR" smtClean="0"/>
              <a:pPr/>
              <a:t>18/03/2016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BEBA-E50E-4915-8946-CBDC0141B6E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1AAF-3185-4613-BE75-BD6277A2EEC9}" type="datetimeFigureOut">
              <a:rPr lang="fr-FR" smtClean="0"/>
              <a:pPr/>
              <a:t>18/03/2016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BEBA-E50E-4915-8946-CBDC0141B6E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1AAF-3185-4613-BE75-BD6277A2EEC9}" type="datetimeFigureOut">
              <a:rPr lang="fr-FR" smtClean="0"/>
              <a:pPr/>
              <a:t>18/03/2016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BEBA-E50E-4915-8946-CBDC0141B6E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1AAF-3185-4613-BE75-BD6277A2EEC9}" type="datetimeFigureOut">
              <a:rPr lang="fr-FR" smtClean="0"/>
              <a:pPr/>
              <a:t>18/03/2016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BEBA-E50E-4915-8946-CBDC0141B6E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1AAF-3185-4613-BE75-BD6277A2EEC9}" type="datetimeFigureOut">
              <a:rPr lang="fr-FR" smtClean="0"/>
              <a:pPr/>
              <a:t>18/03/2016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BEBA-E50E-4915-8946-CBDC0141B6E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1AAF-3185-4613-BE75-BD6277A2EEC9}" type="datetimeFigureOut">
              <a:rPr lang="fr-FR" smtClean="0"/>
              <a:pPr/>
              <a:t>18/03/2016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BEBA-E50E-4915-8946-CBDC0141B6E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1AAF-3185-4613-BE75-BD6277A2EEC9}" type="datetimeFigureOut">
              <a:rPr lang="fr-FR" smtClean="0"/>
              <a:pPr/>
              <a:t>18/03/2016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6BEBA-E50E-4915-8946-CBDC0141B6EF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91AAF-3185-4613-BE75-BD6277A2EEC9}" type="datetimeFigureOut">
              <a:rPr lang="fr-FR" smtClean="0"/>
              <a:pPr/>
              <a:t>18/03/2016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6BEBA-E50E-4915-8946-CBDC0141B6EF}" type="slidenum">
              <a:rPr lang="fr-CA" smtClean="0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txBody>
          <a:bodyPr>
            <a:normAutofit/>
          </a:bodyPr>
          <a:lstStyle/>
          <a:p>
            <a:r>
              <a:rPr lang="fr-CA" sz="6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Sciences humaines</a:t>
            </a:r>
            <a:endParaRPr lang="fr-CA" sz="60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00166" y="2285992"/>
            <a:ext cx="6400800" cy="1752600"/>
          </a:xfrm>
        </p:spPr>
        <p:txBody>
          <a:bodyPr/>
          <a:lstStyle/>
          <a:p>
            <a:r>
              <a:rPr lang="fr-CA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Révision du chapitre II</a:t>
            </a:r>
            <a:endParaRPr lang="fr-CA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/>
            <a:r>
              <a:rPr lang="fr-CA" sz="3600" dirty="0" smtClean="0">
                <a:solidFill>
                  <a:srgbClr val="FFFF00"/>
                </a:solidFill>
              </a:rPr>
              <a:t/>
            </a:r>
            <a:br>
              <a:rPr lang="fr-CA" sz="3600" dirty="0" smtClean="0">
                <a:solidFill>
                  <a:srgbClr val="FFFF00"/>
                </a:solidFill>
              </a:rPr>
            </a:br>
            <a:r>
              <a:rPr lang="fr-CA" sz="3600" dirty="0">
                <a:solidFill>
                  <a:srgbClr val="FFFF00"/>
                </a:solidFill>
              </a:rPr>
              <a:t/>
            </a:r>
            <a:br>
              <a:rPr lang="fr-CA" sz="3600" dirty="0">
                <a:solidFill>
                  <a:srgbClr val="FFFF00"/>
                </a:solidFill>
              </a:rPr>
            </a:br>
            <a:r>
              <a:rPr lang="fr-CA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9. </a:t>
            </a:r>
            <a:r>
              <a:rPr lang="fr-CA" sz="3600" b="1" dirty="0" smtClean="0">
                <a:solidFill>
                  <a:srgbClr val="FFFF00"/>
                </a:solidFill>
              </a:rPr>
              <a:t>Comment </a:t>
            </a:r>
            <a:r>
              <a:rPr lang="fr-CA" sz="3600" b="1" dirty="0">
                <a:solidFill>
                  <a:srgbClr val="FFFF00"/>
                </a:solidFill>
              </a:rPr>
              <a:t>les peuples </a:t>
            </a:r>
            <a:r>
              <a:rPr lang="fr-CA" sz="3600" b="1" dirty="0" smtClean="0">
                <a:solidFill>
                  <a:srgbClr val="FFFF00"/>
                </a:solidFill>
              </a:rPr>
              <a:t>Inuits </a:t>
            </a:r>
            <a:r>
              <a:rPr lang="fr-CA" sz="3600" b="1" dirty="0">
                <a:solidFill>
                  <a:srgbClr val="FFFF00"/>
                </a:solidFill>
              </a:rPr>
              <a:t>et les Premières Nations ont fait les produits nécessaires pour répondre à leurs besoins? 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endParaRPr lang="fr-CA" sz="2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CA" sz="25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CA" sz="2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Ils </a:t>
            </a:r>
            <a:r>
              <a:rPr lang="fr-CA" sz="2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l’ont fabriqué à la main.</a:t>
            </a:r>
          </a:p>
          <a:p>
            <a:pPr marL="457200" indent="-457200">
              <a:buAutoNum type="alphaLcParenR"/>
            </a:pPr>
            <a:endParaRPr lang="fr-CA" sz="2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LcParenR"/>
            </a:pPr>
            <a:endParaRPr lang="fr-CA" sz="25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/>
            <a:r>
              <a:rPr lang="fr-CA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CA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fr-CA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CA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fr-CA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10.  C’était quoi les tâches des hommes et des femmes (Premières Nations)?</a:t>
            </a:r>
            <a:br>
              <a:rPr lang="fr-CA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</a:br>
            <a:r>
              <a:rPr lang="fr-CA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CA" sz="3200" b="1" dirty="0" smtClean="0">
                <a:latin typeface="Arial" pitchFamily="34" charset="0"/>
                <a:cs typeface="Arial" pitchFamily="34" charset="0"/>
              </a:rPr>
            </a:br>
            <a:endParaRPr lang="fr-CA" sz="3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endParaRPr lang="fr-CA" sz="2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CA" sz="2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CA" sz="25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CA" sz="2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</a:t>
            </a:r>
            <a:r>
              <a:rPr lang="fr-CA" sz="2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hommes chassaient et les femmes préparaient la viande et les peaux.</a:t>
            </a:r>
            <a:endParaRPr lang="fr-CA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Arial" pitchFamily="34" charset="0"/>
              <a:buAutoNum type="alphaLcParenR"/>
            </a:pPr>
            <a:endParaRPr lang="fr-CA" sz="2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CA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11.  Quelle est la </a:t>
            </a:r>
            <a:r>
              <a:rPr lang="fr-CA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ressource</a:t>
            </a:r>
            <a:r>
              <a:rPr lang="fr-CA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que les </a:t>
            </a:r>
            <a:r>
              <a:rPr lang="fr-CA" sz="32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Innus</a:t>
            </a:r>
            <a:r>
              <a:rPr lang="fr-CA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et les Algonquins s’échangeaient ?</a:t>
            </a:r>
            <a:endParaRPr lang="fr-CA" sz="3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CA" sz="25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CA" sz="2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CA" sz="25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CA" sz="2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 </a:t>
            </a:r>
            <a:r>
              <a:rPr lang="fr-CA" sz="2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maïs </a:t>
            </a:r>
          </a:p>
          <a:p>
            <a:pPr marL="457200" indent="-457200">
              <a:buAutoNum type="alphaLcParenR"/>
            </a:pPr>
            <a:endParaRPr lang="fr-CA" sz="2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fr-CA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12. Quelles sont les deux (2) ressources naturelles qui étaient la source de toute forme de </a:t>
            </a:r>
            <a:r>
              <a:rPr lang="fr-CA" b="1" dirty="0" smtClean="0">
                <a:solidFill>
                  <a:srgbClr val="FFFF00"/>
                </a:solidFill>
              </a:rPr>
              <a:t>vie ?</a:t>
            </a:r>
            <a:endParaRPr lang="fr-CA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sz="2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CA" sz="25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CA" sz="2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L’eau </a:t>
            </a:r>
            <a:r>
              <a:rPr lang="fr-CA" sz="2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et la terre</a:t>
            </a:r>
          </a:p>
          <a:p>
            <a:pPr marL="457200" indent="-457200">
              <a:buAutoNum type="alphaLcParenR"/>
            </a:pPr>
            <a:endParaRPr lang="fr-CA" sz="2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CA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13. Quelles sont les ressources que les Malécites et les Mi’kmaq se partageaient?</a:t>
            </a:r>
            <a:endParaRPr lang="fr-CA" sz="3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CA" sz="25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CA" sz="2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CA" sz="25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CA" sz="2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</a:t>
            </a:r>
            <a:r>
              <a:rPr lang="fr-CA" sz="2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rivières et les forêts</a:t>
            </a:r>
            <a:endParaRPr lang="fr-CA" sz="25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VRAI ou FAUX</a:t>
            </a:r>
            <a:endParaRPr lang="fr-CA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Les peuples Inuits et les Premières Nations fabriquaient à l’aide des robots les produits nécessaires pour </a:t>
            </a:r>
            <a:r>
              <a:rPr lang="fr-FR" b="1" dirty="0" smtClean="0">
                <a:solidFill>
                  <a:srgbClr val="FFFF00"/>
                </a:solidFill>
              </a:rPr>
              <a:t>répondre </a:t>
            </a:r>
            <a:r>
              <a:rPr lang="fr-FR" b="1" dirty="0" smtClean="0">
                <a:solidFill>
                  <a:srgbClr val="FFFF00"/>
                </a:solidFill>
              </a:rPr>
              <a:t>à leurs besoins</a:t>
            </a:r>
            <a:r>
              <a:rPr lang="fr-FR" b="1" dirty="0" smtClean="0">
                <a:solidFill>
                  <a:srgbClr val="FFFF00"/>
                </a:solidFill>
              </a:rPr>
              <a:t>.</a:t>
            </a:r>
          </a:p>
          <a:p>
            <a:endParaRPr lang="fr-FR" b="1" dirty="0">
              <a:solidFill>
                <a:srgbClr val="FFFF00"/>
              </a:solidFill>
            </a:endParaRPr>
          </a:p>
          <a:p>
            <a:endParaRPr lang="fr-FR" b="1" dirty="0" smtClean="0">
              <a:solidFill>
                <a:srgbClr val="FFFF00"/>
              </a:solidFill>
            </a:endParaRPr>
          </a:p>
          <a:p>
            <a:r>
              <a:rPr lang="fr-CA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FAUX</a:t>
            </a:r>
            <a:endParaRPr lang="fr-CA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VRAI ou FAUX</a:t>
            </a:r>
            <a:endParaRPr lang="fr-CA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Les Premières Nations et les Inuits pensaient que les humains et la nature ne pouvaient pas être séparés.</a:t>
            </a:r>
            <a:endParaRPr lang="fr-CA" b="1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fr-CA" dirty="0" smtClean="0"/>
          </a:p>
          <a:p>
            <a:pPr>
              <a:buNone/>
            </a:pPr>
            <a:endParaRPr lang="fr-CA" dirty="0"/>
          </a:p>
          <a:p>
            <a:pPr>
              <a:buNone/>
            </a:pPr>
            <a:r>
              <a:rPr lang="fr-CA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VRAI</a:t>
            </a:r>
            <a:endParaRPr lang="fr-C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VRAI ou FAUX</a:t>
            </a:r>
            <a:endParaRPr lang="fr-CA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Les </a:t>
            </a:r>
            <a:r>
              <a:rPr lang="fr-FR" b="1" dirty="0" err="1" smtClean="0">
                <a:solidFill>
                  <a:srgbClr val="FFFF00"/>
                </a:solidFill>
              </a:rPr>
              <a:t>Innus</a:t>
            </a:r>
            <a:r>
              <a:rPr lang="fr-FR" b="1" dirty="0" smtClean="0">
                <a:solidFill>
                  <a:srgbClr val="FFFF00"/>
                </a:solidFill>
              </a:rPr>
              <a:t> et les Algonquins s’échangeaient du maïs</a:t>
            </a:r>
            <a:r>
              <a:rPr lang="fr-FR" b="1" dirty="0" smtClean="0">
                <a:solidFill>
                  <a:srgbClr val="FFFF00"/>
                </a:solidFill>
              </a:rPr>
              <a:t>.</a:t>
            </a:r>
          </a:p>
          <a:p>
            <a:endParaRPr lang="fr-FR" b="1" dirty="0">
              <a:solidFill>
                <a:srgbClr val="FFFF00"/>
              </a:solidFill>
            </a:endParaRPr>
          </a:p>
          <a:p>
            <a:endParaRPr lang="fr-FR" b="1" dirty="0" smtClean="0">
              <a:solidFill>
                <a:srgbClr val="FFFF00"/>
              </a:solidFill>
            </a:endParaRPr>
          </a:p>
          <a:p>
            <a:r>
              <a:rPr lang="fr-CA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VRAI</a:t>
            </a:r>
            <a:endParaRPr lang="fr-CA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VRAI ou FAUX</a:t>
            </a:r>
            <a:endParaRPr lang="fr-CA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La propriété privée existe pour les Premières Nations et les Inuits</a:t>
            </a:r>
            <a:r>
              <a:rPr lang="fr-FR" b="1" dirty="0" smtClean="0">
                <a:solidFill>
                  <a:srgbClr val="FFFF00"/>
                </a:solidFill>
              </a:rPr>
              <a:t>.</a:t>
            </a:r>
          </a:p>
          <a:p>
            <a:endParaRPr lang="fr-FR" b="1" dirty="0">
              <a:solidFill>
                <a:srgbClr val="FFFF00"/>
              </a:solidFill>
            </a:endParaRPr>
          </a:p>
          <a:p>
            <a:endParaRPr lang="fr-FR" b="1" dirty="0" smtClean="0">
              <a:solidFill>
                <a:srgbClr val="FFFF00"/>
              </a:solidFill>
            </a:endParaRPr>
          </a:p>
          <a:p>
            <a:r>
              <a:rPr lang="fr-CA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FAUX</a:t>
            </a:r>
            <a:endParaRPr lang="fr-CA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FFFF00"/>
                </a:solidFill>
              </a:rPr>
              <a:t>VRAI ou FAUX</a:t>
            </a:r>
            <a:endParaRPr lang="fr-CA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Les nations européennes cherchaient à acquérir de nouvelles terres</a:t>
            </a:r>
            <a:r>
              <a:rPr lang="fr-FR" b="1" dirty="0" smtClean="0">
                <a:solidFill>
                  <a:srgbClr val="FFFF00"/>
                </a:solidFill>
              </a:rPr>
              <a:t>.</a:t>
            </a:r>
          </a:p>
          <a:p>
            <a:endParaRPr lang="fr-FR" b="1" dirty="0">
              <a:solidFill>
                <a:srgbClr val="FFFF00"/>
              </a:solidFill>
            </a:endParaRPr>
          </a:p>
          <a:p>
            <a:r>
              <a:rPr lang="fr-CA" dirty="0">
                <a:solidFill>
                  <a:srgbClr val="FFFF00"/>
                </a:solidFill>
              </a:rPr>
              <a:t>VRAI</a:t>
            </a:r>
            <a:endParaRPr lang="fr-CA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614366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CA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Quelle est la définition de </a:t>
            </a:r>
            <a:r>
              <a:rPr lang="fr-CA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l’économie industrielle?</a:t>
            </a:r>
          </a:p>
          <a:p>
            <a:pPr marL="514350" indent="-514350">
              <a:buFont typeface="+mj-lt"/>
              <a:buAutoNum type="arabicPeriod"/>
            </a:pPr>
            <a:endParaRPr lang="fr-CA" sz="25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CA" sz="25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CA" sz="2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fr-CA" sz="2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présence ou l’absence de technologies de fabrication pour produire des biens à vendre</a:t>
            </a:r>
            <a:r>
              <a:rPr lang="fr-CA" sz="2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fr-CA" sz="2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pPr algn="just">
              <a:buNone/>
            </a:pPr>
            <a:r>
              <a:rPr lang="fr-CA" b="1" i="1" dirty="0" smtClean="0">
                <a:solidFill>
                  <a:srgbClr val="FFFF00"/>
                </a:solidFill>
              </a:rPr>
              <a:t>    Choisissez </a:t>
            </a:r>
            <a:r>
              <a:rPr lang="fr-CA" u="sng" dirty="0" smtClean="0">
                <a:solidFill>
                  <a:srgbClr val="FFFF00"/>
                </a:solidFill>
              </a:rPr>
              <a:t>UN</a:t>
            </a:r>
            <a:r>
              <a:rPr lang="fr-CA" b="1" dirty="0" smtClean="0">
                <a:solidFill>
                  <a:srgbClr val="FFFF00"/>
                </a:solidFill>
              </a:rPr>
              <a:t> </a:t>
            </a:r>
            <a:r>
              <a:rPr lang="fr-CA" dirty="0" smtClean="0">
                <a:solidFill>
                  <a:srgbClr val="FFFF00"/>
                </a:solidFill>
              </a:rPr>
              <a:t>des trois ressources importantes</a:t>
            </a:r>
            <a:r>
              <a:rPr lang="fr-CA" b="1" dirty="0" smtClean="0">
                <a:solidFill>
                  <a:srgbClr val="FFFF00"/>
                </a:solidFill>
              </a:rPr>
              <a:t> (le poisson, la fourrure ou le bois de construction) </a:t>
            </a:r>
            <a:r>
              <a:rPr lang="fr-CA" dirty="0" smtClean="0">
                <a:solidFill>
                  <a:srgbClr val="FFFF00"/>
                </a:solidFill>
              </a:rPr>
              <a:t>et </a:t>
            </a:r>
            <a:r>
              <a:rPr lang="fr-CA" b="1" i="1" dirty="0" smtClean="0">
                <a:solidFill>
                  <a:srgbClr val="FFFF00"/>
                </a:solidFill>
              </a:rPr>
              <a:t>expliquez</a:t>
            </a:r>
            <a:r>
              <a:rPr lang="fr-CA" b="1" dirty="0" smtClean="0">
                <a:solidFill>
                  <a:srgbClr val="FFFF00"/>
                </a:solidFill>
              </a:rPr>
              <a:t> </a:t>
            </a:r>
            <a:r>
              <a:rPr lang="fr-CA" dirty="0" smtClean="0">
                <a:solidFill>
                  <a:srgbClr val="FFFF00"/>
                </a:solidFill>
              </a:rPr>
              <a:t>pourquoi cette ressource était importante pour les échanges entre les différents peuples autochtones et les colons européens. </a:t>
            </a:r>
            <a:endParaRPr lang="fr-CA" dirty="0" smtClean="0">
              <a:solidFill>
                <a:srgbClr val="FFFF00"/>
              </a:solidFill>
            </a:endParaRPr>
          </a:p>
          <a:p>
            <a:pPr algn="just">
              <a:buNone/>
            </a:pPr>
            <a:endParaRPr lang="fr-CA" dirty="0">
              <a:solidFill>
                <a:srgbClr val="FFFF00"/>
              </a:solidFill>
            </a:endParaRPr>
          </a:p>
          <a:p>
            <a:pPr algn="just">
              <a:buNone/>
            </a:pPr>
            <a:r>
              <a:rPr lang="fr-CA" dirty="0" smtClean="0">
                <a:solidFill>
                  <a:srgbClr val="FFFF00"/>
                </a:solidFill>
              </a:rPr>
              <a:t>Pages 32 </a:t>
            </a:r>
            <a:r>
              <a:rPr lang="fr-FR" b="1" dirty="0">
                <a:solidFill>
                  <a:srgbClr val="FFFF00"/>
                </a:solidFill>
              </a:rPr>
              <a:t>à</a:t>
            </a:r>
            <a:r>
              <a:rPr lang="fr-CA" dirty="0" smtClean="0">
                <a:solidFill>
                  <a:srgbClr val="FFFF00"/>
                </a:solidFill>
              </a:rPr>
              <a:t> 33 dans le livre.  </a:t>
            </a:r>
            <a:endParaRPr lang="fr-CA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b="1" dirty="0" smtClean="0">
                <a:solidFill>
                  <a:srgbClr val="FFFF00"/>
                </a:solidFill>
              </a:rPr>
              <a:t>Les </a:t>
            </a:r>
            <a:r>
              <a:rPr lang="fr-CA" b="1" dirty="0" err="1" smtClean="0">
                <a:solidFill>
                  <a:srgbClr val="FFFF00"/>
                </a:solidFill>
              </a:rPr>
              <a:t>Béothuks</a:t>
            </a:r>
            <a:r>
              <a:rPr lang="fr-CA" b="1" dirty="0" smtClean="0">
                <a:solidFill>
                  <a:srgbClr val="FFFF00"/>
                </a:solidFill>
              </a:rPr>
              <a:t> venaient de quelle province?</a:t>
            </a:r>
          </a:p>
          <a:p>
            <a:pPr lvl="0">
              <a:buNone/>
            </a:pPr>
            <a:endParaRPr lang="fr-CA" dirty="0" smtClean="0">
              <a:solidFill>
                <a:srgbClr val="FFFF00"/>
              </a:solidFill>
            </a:endParaRPr>
          </a:p>
          <a:p>
            <a:pPr marL="514350" lvl="0" indent="-514350">
              <a:buNone/>
            </a:pPr>
            <a:endParaRPr lang="fr-CA" dirty="0" smtClean="0">
              <a:solidFill>
                <a:srgbClr val="FFFF00"/>
              </a:solidFill>
            </a:endParaRPr>
          </a:p>
          <a:p>
            <a:pPr marL="514350" lvl="0" indent="-514350">
              <a:buNone/>
            </a:pPr>
            <a:r>
              <a:rPr lang="fr-CA" dirty="0" smtClean="0">
                <a:solidFill>
                  <a:srgbClr val="FFFF00"/>
                </a:solidFill>
              </a:rPr>
              <a:t>Terre-Neuve</a:t>
            </a:r>
            <a:r>
              <a:rPr lang="fr-CA" b="1" dirty="0" smtClean="0">
                <a:solidFill>
                  <a:srgbClr val="FFFF00"/>
                </a:solidFill>
              </a:rPr>
              <a:t>  </a:t>
            </a:r>
            <a:endParaRPr lang="fr-CA" b="1" dirty="0" smtClean="0">
              <a:solidFill>
                <a:srgbClr val="FFFF00"/>
              </a:solidFill>
            </a:endParaRPr>
          </a:p>
          <a:p>
            <a:pPr marL="514350" lvl="0" indent="-514350">
              <a:buNone/>
            </a:pPr>
            <a:r>
              <a:rPr lang="fr-CA" b="1" dirty="0" smtClean="0">
                <a:solidFill>
                  <a:srgbClr val="FFFF00"/>
                </a:solidFill>
              </a:rPr>
              <a:t>    </a:t>
            </a:r>
            <a:endParaRPr lang="fr-CA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b="1" dirty="0" smtClean="0">
                <a:solidFill>
                  <a:srgbClr val="FFFF00"/>
                </a:solidFill>
              </a:rPr>
              <a:t>Pourquoi les Européens sont-ils venus à Terre-Neuve?</a:t>
            </a:r>
          </a:p>
          <a:p>
            <a:pPr marL="0" lvl="0" indent="0">
              <a:buNone/>
            </a:pPr>
            <a:endParaRPr lang="fr-CA" dirty="0">
              <a:solidFill>
                <a:srgbClr val="FFFF00"/>
              </a:solidFill>
            </a:endParaRPr>
          </a:p>
          <a:p>
            <a:pPr marL="0" lvl="0" indent="0">
              <a:buNone/>
            </a:pPr>
            <a:endParaRPr lang="fr-CA" dirty="0" smtClean="0">
              <a:solidFill>
                <a:srgbClr val="FFFF00"/>
              </a:solidFill>
            </a:endParaRPr>
          </a:p>
          <a:p>
            <a:pPr marL="0" lvl="0" indent="0">
              <a:buNone/>
            </a:pPr>
            <a:r>
              <a:rPr lang="fr-CA" dirty="0" smtClean="0">
                <a:solidFill>
                  <a:srgbClr val="FFFF00"/>
                </a:solidFill>
              </a:rPr>
              <a:t>Ils</a:t>
            </a:r>
            <a:r>
              <a:rPr lang="fr-CA" b="1" dirty="0" smtClean="0">
                <a:solidFill>
                  <a:srgbClr val="FFFF00"/>
                </a:solidFill>
              </a:rPr>
              <a:t> </a:t>
            </a:r>
            <a:r>
              <a:rPr lang="fr-CA" dirty="0" smtClean="0">
                <a:solidFill>
                  <a:srgbClr val="FFFF00"/>
                </a:solidFill>
              </a:rPr>
              <a:t>étaient intéressés par la pêche 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b="1" dirty="0" smtClean="0">
                <a:solidFill>
                  <a:srgbClr val="FFFF00"/>
                </a:solidFill>
              </a:rPr>
              <a:t>Pourquoi les </a:t>
            </a:r>
            <a:r>
              <a:rPr lang="fr-CA" b="1" dirty="0" err="1" smtClean="0">
                <a:solidFill>
                  <a:srgbClr val="FFFF00"/>
                </a:solidFill>
              </a:rPr>
              <a:t>Béothuks</a:t>
            </a:r>
            <a:r>
              <a:rPr lang="fr-CA" b="1" dirty="0" smtClean="0">
                <a:solidFill>
                  <a:srgbClr val="FFFF00"/>
                </a:solidFill>
              </a:rPr>
              <a:t> se rendaient-ils dans les campements de pêche désertés?</a:t>
            </a:r>
          </a:p>
          <a:p>
            <a:pPr lvl="0">
              <a:buNone/>
            </a:pPr>
            <a:endParaRPr lang="fr-CA" dirty="0" smtClean="0">
              <a:solidFill>
                <a:srgbClr val="FFFF00"/>
              </a:solidFill>
            </a:endParaRPr>
          </a:p>
          <a:p>
            <a:pPr marL="0" lvl="0" indent="0">
              <a:buNone/>
            </a:pPr>
            <a:r>
              <a:rPr lang="fr-CA" dirty="0" smtClean="0">
                <a:solidFill>
                  <a:srgbClr val="FFFF00"/>
                </a:solidFill>
              </a:rPr>
              <a:t>Pour </a:t>
            </a:r>
            <a:r>
              <a:rPr lang="fr-CA" dirty="0" smtClean="0">
                <a:solidFill>
                  <a:srgbClr val="FFFF00"/>
                </a:solidFill>
              </a:rPr>
              <a:t>ramasser des objets laissés par les pêcheurs  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b="1" dirty="0" smtClean="0">
                <a:solidFill>
                  <a:srgbClr val="FFFF00"/>
                </a:solidFill>
              </a:rPr>
              <a:t>Quels sont les deux (2) groupes qui ont tués les </a:t>
            </a:r>
            <a:r>
              <a:rPr lang="fr-CA" b="1" dirty="0" err="1" smtClean="0">
                <a:solidFill>
                  <a:srgbClr val="FFFF00"/>
                </a:solidFill>
              </a:rPr>
              <a:t>Béothuks</a:t>
            </a:r>
            <a:r>
              <a:rPr lang="fr-CA" b="1" dirty="0" smtClean="0">
                <a:solidFill>
                  <a:srgbClr val="FFFF00"/>
                </a:solidFill>
              </a:rPr>
              <a:t>?</a:t>
            </a:r>
          </a:p>
          <a:p>
            <a:pPr lvl="0">
              <a:buNone/>
            </a:pPr>
            <a:endParaRPr lang="fr-CA" dirty="0" smtClean="0">
              <a:solidFill>
                <a:srgbClr val="FFFF00"/>
              </a:solidFill>
            </a:endParaRPr>
          </a:p>
          <a:p>
            <a:pPr marL="0" lvl="0" indent="0">
              <a:buNone/>
            </a:pPr>
            <a:endParaRPr lang="fr-CA" dirty="0" smtClean="0">
              <a:solidFill>
                <a:srgbClr val="FFFF00"/>
              </a:solidFill>
            </a:endParaRPr>
          </a:p>
          <a:p>
            <a:pPr marL="0" lvl="0" indent="0">
              <a:buNone/>
            </a:pPr>
            <a:r>
              <a:rPr lang="fr-CA" dirty="0" smtClean="0">
                <a:solidFill>
                  <a:srgbClr val="FFFF00"/>
                </a:solidFill>
              </a:rPr>
              <a:t>Les </a:t>
            </a:r>
            <a:r>
              <a:rPr lang="fr-CA" dirty="0" smtClean="0">
                <a:solidFill>
                  <a:srgbClr val="FFFF00"/>
                </a:solidFill>
              </a:rPr>
              <a:t>pêcheurs et les colons anglais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b="1" dirty="0" smtClean="0">
                <a:solidFill>
                  <a:srgbClr val="FFFF00"/>
                </a:solidFill>
              </a:rPr>
              <a:t>Quelle était la première ressource importante qui a attiré les colons européens?</a:t>
            </a:r>
            <a:endParaRPr lang="fr-CA" dirty="0" smtClean="0">
              <a:solidFill>
                <a:srgbClr val="FFFF00"/>
              </a:solidFill>
            </a:endParaRPr>
          </a:p>
          <a:p>
            <a:pPr marL="0" lvl="0" indent="0">
              <a:buNone/>
            </a:pPr>
            <a:endParaRPr lang="fr-CA" dirty="0">
              <a:solidFill>
                <a:srgbClr val="FFFF00"/>
              </a:solidFill>
            </a:endParaRPr>
          </a:p>
          <a:p>
            <a:pPr marL="0" lvl="0" indent="0">
              <a:buNone/>
            </a:pPr>
            <a:endParaRPr lang="fr-CA" dirty="0" smtClean="0">
              <a:solidFill>
                <a:srgbClr val="FFFF00"/>
              </a:solidFill>
            </a:endParaRPr>
          </a:p>
          <a:p>
            <a:pPr marL="0" lvl="0" indent="0">
              <a:buNone/>
            </a:pPr>
            <a:r>
              <a:rPr lang="fr-CA" dirty="0" smtClean="0">
                <a:solidFill>
                  <a:srgbClr val="FFFF00"/>
                </a:solidFill>
              </a:rPr>
              <a:t>Le </a:t>
            </a:r>
            <a:r>
              <a:rPr lang="fr-CA" dirty="0" smtClean="0">
                <a:solidFill>
                  <a:srgbClr val="FFFF00"/>
                </a:solidFill>
              </a:rPr>
              <a:t>poisson      </a:t>
            </a:r>
          </a:p>
          <a:p>
            <a:pPr marL="0" indent="0">
              <a:buNone/>
            </a:pPr>
            <a:endParaRPr lang="fr-C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CA" b="1" dirty="0" smtClean="0"/>
              <a:t> </a:t>
            </a:r>
            <a:br>
              <a:rPr lang="fr-CA" b="1" dirty="0" smtClean="0"/>
            </a:br>
            <a:r>
              <a:rPr lang="fr-CA" b="1" dirty="0" smtClean="0"/>
              <a:t/>
            </a:r>
            <a:br>
              <a:rPr lang="fr-CA" b="1" dirty="0" smtClean="0"/>
            </a:br>
            <a:r>
              <a:rPr lang="fr-CA" sz="3600" b="1" dirty="0" smtClean="0">
                <a:solidFill>
                  <a:srgbClr val="FFFF00"/>
                </a:solidFill>
              </a:rPr>
              <a:t>Inuits   troncs d’arbres   </a:t>
            </a:r>
            <a:r>
              <a:rPr lang="fr-CA" sz="3600" b="1" dirty="0" err="1" smtClean="0">
                <a:solidFill>
                  <a:srgbClr val="FFFF00"/>
                </a:solidFill>
              </a:rPr>
              <a:t>tupiks</a:t>
            </a:r>
            <a:r>
              <a:rPr lang="fr-CA" sz="3600" b="1" dirty="0" smtClean="0">
                <a:solidFill>
                  <a:srgbClr val="FFFF00"/>
                </a:solidFill>
              </a:rPr>
              <a:t>   Mi’kmaq  ressources naturelles    enfants     européens  Canada       Premières Nations     </a:t>
            </a:r>
            <a:r>
              <a:rPr lang="fr-CA" sz="3600" b="1" dirty="0" err="1" smtClean="0">
                <a:solidFill>
                  <a:srgbClr val="FFFF00"/>
                </a:solidFill>
              </a:rPr>
              <a:t>Innus</a:t>
            </a:r>
            <a:r>
              <a:rPr lang="fr-CA" sz="3600" b="1" dirty="0" smtClean="0">
                <a:solidFill>
                  <a:srgbClr val="FFFF00"/>
                </a:solidFill>
              </a:rPr>
              <a:t> </a:t>
            </a:r>
            <a:endParaRPr lang="fr-CA" sz="3600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endParaRPr lang="fr-CA" dirty="0" smtClean="0"/>
          </a:p>
          <a:p>
            <a:r>
              <a:rPr lang="fr-CA" dirty="0" smtClean="0">
                <a:solidFill>
                  <a:schemeClr val="bg1"/>
                </a:solidFill>
              </a:rPr>
              <a:t>Autrefois, les </a:t>
            </a:r>
            <a:r>
              <a:rPr lang="fr-CA" u="sng" dirty="0" smtClean="0">
                <a:solidFill>
                  <a:schemeClr val="bg1"/>
                </a:solidFill>
              </a:rPr>
              <a:t>Premières Nations </a:t>
            </a:r>
            <a:r>
              <a:rPr lang="fr-CA" dirty="0" smtClean="0">
                <a:solidFill>
                  <a:schemeClr val="bg1"/>
                </a:solidFill>
              </a:rPr>
              <a:t>et </a:t>
            </a:r>
            <a:r>
              <a:rPr lang="fr-CA" dirty="0" smtClean="0">
                <a:solidFill>
                  <a:schemeClr val="bg1"/>
                </a:solidFill>
              </a:rPr>
              <a:t>les Inuits dépendaient de la terre et des </a:t>
            </a:r>
            <a:r>
              <a:rPr lang="fr-CA" u="sng" dirty="0" smtClean="0">
                <a:solidFill>
                  <a:schemeClr val="bg1"/>
                </a:solidFill>
              </a:rPr>
              <a:t>ressources naturelles </a:t>
            </a:r>
            <a:r>
              <a:rPr lang="fr-CA" dirty="0" smtClean="0">
                <a:solidFill>
                  <a:schemeClr val="bg1"/>
                </a:solidFill>
              </a:rPr>
              <a:t>pour assurer leur survie</a:t>
            </a:r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fr-CA" sz="3200" b="1" dirty="0" smtClean="0">
                <a:solidFill>
                  <a:srgbClr val="FFFF00"/>
                </a:solidFill>
              </a:rPr>
              <a:t>Inuits   troncs d’arbres   </a:t>
            </a:r>
            <a:r>
              <a:rPr lang="fr-CA" sz="3200" b="1" dirty="0" err="1" smtClean="0">
                <a:solidFill>
                  <a:srgbClr val="FFFF00"/>
                </a:solidFill>
              </a:rPr>
              <a:t>tupiks</a:t>
            </a:r>
            <a:r>
              <a:rPr lang="fr-CA" sz="3200" b="1" dirty="0" smtClean="0">
                <a:solidFill>
                  <a:srgbClr val="FFFF00"/>
                </a:solidFill>
              </a:rPr>
              <a:t>   Mi’kmaq  ressources naturelles    enfants     européens  Canada       Premières Nations     </a:t>
            </a:r>
            <a:r>
              <a:rPr lang="fr-CA" sz="3200" b="1" dirty="0" err="1" smtClean="0">
                <a:solidFill>
                  <a:srgbClr val="FFFF00"/>
                </a:solidFill>
              </a:rPr>
              <a:t>Innus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pPr lvl="0"/>
            <a:r>
              <a:rPr lang="fr-CA" dirty="0" smtClean="0">
                <a:solidFill>
                  <a:schemeClr val="bg1"/>
                </a:solidFill>
              </a:rPr>
              <a:t>Les </a:t>
            </a:r>
            <a:r>
              <a:rPr lang="fr-CA" u="sng" dirty="0" smtClean="0">
                <a:solidFill>
                  <a:schemeClr val="bg1"/>
                </a:solidFill>
              </a:rPr>
              <a:t>Inuits</a:t>
            </a:r>
            <a:r>
              <a:rPr lang="fr-CA" dirty="0" smtClean="0">
                <a:solidFill>
                  <a:schemeClr val="bg1"/>
                </a:solidFill>
              </a:rPr>
              <a:t> du </a:t>
            </a:r>
            <a:r>
              <a:rPr lang="fr-CA" dirty="0" smtClean="0">
                <a:solidFill>
                  <a:schemeClr val="bg1"/>
                </a:solidFill>
              </a:rPr>
              <a:t>Labrador, quant à eux, pouvaient facilement se procurer du bois.  Alors, ils utilisaient des </a:t>
            </a:r>
            <a:r>
              <a:rPr lang="fr-CA" u="sng" dirty="0" smtClean="0">
                <a:solidFill>
                  <a:schemeClr val="bg1"/>
                </a:solidFill>
              </a:rPr>
              <a:t>troncs d’arbres </a:t>
            </a:r>
            <a:r>
              <a:rPr lang="fr-CA" dirty="0" smtClean="0">
                <a:solidFill>
                  <a:schemeClr val="bg1"/>
                </a:solidFill>
              </a:rPr>
              <a:t>pour construire leurs </a:t>
            </a:r>
            <a:r>
              <a:rPr lang="fr-CA" u="sng" dirty="0" err="1" smtClean="0">
                <a:solidFill>
                  <a:schemeClr val="bg1"/>
                </a:solidFill>
              </a:rPr>
              <a:t>tupiks</a:t>
            </a:r>
            <a:r>
              <a:rPr lang="fr-CA" dirty="0" smtClean="0">
                <a:solidFill>
                  <a:schemeClr val="bg1"/>
                </a:solidFill>
              </a:rPr>
              <a:t> ou </a:t>
            </a:r>
            <a:r>
              <a:rPr lang="fr-CA" dirty="0" smtClean="0">
                <a:solidFill>
                  <a:schemeClr val="bg1"/>
                </a:solidFill>
              </a:rPr>
              <a:t>pour bâtir des maisons en bois.</a:t>
            </a:r>
          </a:p>
          <a:p>
            <a:endParaRPr lang="fr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CA" sz="3200" b="1" dirty="0" smtClean="0">
                <a:solidFill>
                  <a:srgbClr val="FFFF00"/>
                </a:solidFill>
              </a:rPr>
              <a:t>Inuits   troncs d’arbres   </a:t>
            </a:r>
            <a:r>
              <a:rPr lang="fr-CA" sz="3200" b="1" dirty="0" err="1" smtClean="0">
                <a:solidFill>
                  <a:srgbClr val="FFFF00"/>
                </a:solidFill>
              </a:rPr>
              <a:t>tupiks</a:t>
            </a:r>
            <a:r>
              <a:rPr lang="fr-CA" sz="3200" b="1" dirty="0" smtClean="0">
                <a:solidFill>
                  <a:srgbClr val="FFFF00"/>
                </a:solidFill>
              </a:rPr>
              <a:t>   Mi’kmaq  ressources naturelles    enfants     européens  Canada       Premières Nations     </a:t>
            </a:r>
            <a:r>
              <a:rPr lang="fr-CA" sz="3200" b="1" dirty="0" err="1" smtClean="0">
                <a:solidFill>
                  <a:srgbClr val="FFFF00"/>
                </a:solidFill>
              </a:rPr>
              <a:t>Innus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pPr lvl="0"/>
            <a:r>
              <a:rPr lang="fr-CA" dirty="0" smtClean="0">
                <a:solidFill>
                  <a:schemeClr val="bg1"/>
                </a:solidFill>
              </a:rPr>
              <a:t>Les Premières Nations habitaient dans les autres régions de ce qui est devenu le </a:t>
            </a:r>
            <a:r>
              <a:rPr lang="fr-CA" u="sng" dirty="0" smtClean="0">
                <a:solidFill>
                  <a:schemeClr val="bg1"/>
                </a:solidFill>
              </a:rPr>
              <a:t>Canada.  </a:t>
            </a:r>
            <a:r>
              <a:rPr lang="fr-CA" dirty="0" smtClean="0">
                <a:solidFill>
                  <a:schemeClr val="bg1"/>
                </a:solidFill>
              </a:rPr>
              <a:t>Il existe de nombreuses Premières Nations dont les </a:t>
            </a:r>
            <a:r>
              <a:rPr lang="fr-CA" u="sng" dirty="0" err="1" smtClean="0">
                <a:solidFill>
                  <a:schemeClr val="bg1"/>
                </a:solidFill>
              </a:rPr>
              <a:t>Mi’kmaq</a:t>
            </a:r>
            <a:r>
              <a:rPr lang="fr-CA" dirty="0" smtClean="0">
                <a:solidFill>
                  <a:schemeClr val="bg1"/>
                </a:solidFill>
              </a:rPr>
              <a:t>, </a:t>
            </a:r>
            <a:r>
              <a:rPr lang="fr-CA" dirty="0" smtClean="0">
                <a:solidFill>
                  <a:schemeClr val="bg1"/>
                </a:solidFill>
              </a:rPr>
              <a:t>les Malécites, les Passamaquoddy et les </a:t>
            </a:r>
            <a:r>
              <a:rPr lang="fr-CA" u="sng" dirty="0" err="1" smtClean="0">
                <a:solidFill>
                  <a:schemeClr val="bg1"/>
                </a:solidFill>
              </a:rPr>
              <a:t>Innus</a:t>
            </a:r>
            <a:r>
              <a:rPr lang="fr-CA" dirty="0" smtClean="0">
                <a:solidFill>
                  <a:schemeClr val="bg1"/>
                </a:solidFill>
              </a:rPr>
              <a:t> </a:t>
            </a:r>
            <a:r>
              <a:rPr lang="fr-CA" dirty="0" smtClean="0">
                <a:solidFill>
                  <a:schemeClr val="bg1"/>
                </a:solidFill>
              </a:rPr>
              <a:t>de la région de l’Atlantique.</a:t>
            </a:r>
          </a:p>
          <a:p>
            <a:endParaRPr lang="fr-CA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CA" sz="3200" b="1" dirty="0" smtClean="0">
                <a:solidFill>
                  <a:srgbClr val="FFFF00"/>
                </a:solidFill>
              </a:rPr>
              <a:t>Inuits   troncs d’arbres   </a:t>
            </a:r>
            <a:r>
              <a:rPr lang="fr-CA" sz="3200" b="1" dirty="0" err="1" smtClean="0">
                <a:solidFill>
                  <a:srgbClr val="FFFF00"/>
                </a:solidFill>
              </a:rPr>
              <a:t>tupiks</a:t>
            </a:r>
            <a:r>
              <a:rPr lang="fr-CA" sz="3200" b="1" dirty="0" smtClean="0">
                <a:solidFill>
                  <a:srgbClr val="FFFF00"/>
                </a:solidFill>
              </a:rPr>
              <a:t>   Mi’kmaq  ressources naturelles    enfants     européens   Canada       Premières Nations     </a:t>
            </a:r>
            <a:r>
              <a:rPr lang="fr-CA" sz="3200" b="1" dirty="0" err="1" smtClean="0">
                <a:solidFill>
                  <a:srgbClr val="FFFF00"/>
                </a:solidFill>
              </a:rPr>
              <a:t>Innus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 smtClean="0"/>
          </a:p>
          <a:p>
            <a:pPr lvl="0"/>
            <a:r>
              <a:rPr lang="fr-CA" dirty="0" smtClean="0">
                <a:solidFill>
                  <a:schemeClr val="bg1"/>
                </a:solidFill>
              </a:rPr>
              <a:t>Les Métis sont les </a:t>
            </a:r>
            <a:r>
              <a:rPr lang="fr-CA" u="sng" dirty="0" smtClean="0">
                <a:solidFill>
                  <a:schemeClr val="bg1"/>
                </a:solidFill>
              </a:rPr>
              <a:t>enfants</a:t>
            </a:r>
            <a:r>
              <a:rPr lang="fr-CA" dirty="0" smtClean="0">
                <a:solidFill>
                  <a:schemeClr val="bg1"/>
                </a:solidFill>
              </a:rPr>
              <a:t> nés </a:t>
            </a:r>
            <a:r>
              <a:rPr lang="fr-CA" dirty="0" smtClean="0">
                <a:solidFill>
                  <a:schemeClr val="bg1"/>
                </a:solidFill>
              </a:rPr>
              <a:t>de mères inuites, ou des Premières Nations, et de commerçants </a:t>
            </a:r>
            <a:r>
              <a:rPr lang="fr-CA" u="sng" dirty="0" smtClean="0">
                <a:solidFill>
                  <a:schemeClr val="bg1"/>
                </a:solidFill>
              </a:rPr>
              <a:t>européens</a:t>
            </a:r>
            <a:r>
              <a:rPr lang="fr-CA" dirty="0" smtClean="0">
                <a:solidFill>
                  <a:schemeClr val="bg1"/>
                </a:solidFill>
              </a:rPr>
              <a:t>.  </a:t>
            </a:r>
            <a:endParaRPr lang="fr-CA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fr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642942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fr-CA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Quelle est la définition de </a:t>
            </a:r>
            <a:r>
              <a:rPr lang="fr-CA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les temps immémoriaux? </a:t>
            </a:r>
          </a:p>
          <a:p>
            <a:pPr marL="514350" indent="-514350">
              <a:buNone/>
            </a:pPr>
            <a:endParaRPr lang="fr-CA" sz="25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CA" sz="2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CA" sz="2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Depuis </a:t>
            </a:r>
            <a:r>
              <a:rPr lang="fr-CA" sz="2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aussi longtemps que remontent les souvenirs des humains dans les légendes des Aînés.</a:t>
            </a:r>
          </a:p>
          <a:p>
            <a:pPr marL="514350" indent="-514350">
              <a:buAutoNum type="alphaLcParenR" startAt="2"/>
            </a:pPr>
            <a:endParaRPr lang="fr-CA" sz="2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fr-CA" sz="25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fr-CA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3. Quelle est la définition de </a:t>
            </a:r>
            <a:r>
              <a:rPr lang="fr-CA" sz="3200" b="1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tupiks</a:t>
            </a:r>
            <a:r>
              <a:rPr lang="fr-CA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fr-CA" sz="3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CA" sz="25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CA" sz="2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Des </a:t>
            </a:r>
            <a:r>
              <a:rPr lang="fr-CA" sz="2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tentes construites avec des os, du bois </a:t>
            </a:r>
            <a:r>
              <a:rPr lang="fr-CA" sz="2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de cerf </a:t>
            </a:r>
            <a:r>
              <a:rPr lang="fr-CA" sz="2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et de la peau de caribou ou de phoque.</a:t>
            </a:r>
            <a:endParaRPr lang="fr-CA" sz="25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fr-CA" sz="25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lphaLcParenR" startAt="3"/>
            </a:pPr>
            <a:endParaRPr lang="fr-CA" sz="2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fr-CA" sz="2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fr-CA" sz="25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fr-CA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4. Quelle est la définition de la </a:t>
            </a:r>
            <a:r>
              <a:rPr lang="fr-CA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limite forestière</a:t>
            </a:r>
            <a:r>
              <a:rPr lang="fr-CA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fr-CA" sz="3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CA" sz="25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CA" sz="25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CA" sz="2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Là </a:t>
            </a:r>
            <a:r>
              <a:rPr lang="fr-CA" sz="2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où le climat est trop froid pour que les arbres y poussent.</a:t>
            </a:r>
          </a:p>
          <a:p>
            <a:pPr marL="514350" indent="-514350">
              <a:buNone/>
            </a:pPr>
            <a:endParaRPr lang="fr-CA" sz="2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fr-CA" sz="2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fr-CA" sz="2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CA" sz="25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fr-CA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5. Quelle est la définition d’</a:t>
            </a:r>
            <a:r>
              <a:rPr lang="fr-CA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autochtone</a:t>
            </a:r>
            <a:r>
              <a:rPr lang="fr-CA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fr-CA" sz="3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CA" sz="25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CA" sz="2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CA" sz="2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</a:t>
            </a:r>
            <a:r>
              <a:rPr lang="fr-CA" sz="2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premiers habitants d’une région.</a:t>
            </a:r>
          </a:p>
          <a:p>
            <a:pPr>
              <a:buNone/>
            </a:pPr>
            <a:endParaRPr lang="fr-CA" sz="25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fr-CA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6. Quelle est la définition de la </a:t>
            </a:r>
            <a:r>
              <a:rPr lang="fr-CA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région des Maritimes</a:t>
            </a:r>
            <a:r>
              <a:rPr lang="fr-CA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fr-CA" sz="3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endParaRPr lang="fr-CA" sz="2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CA" sz="2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CA" sz="2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C’est </a:t>
            </a:r>
            <a:r>
              <a:rPr lang="fr-CA" sz="2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 composition des provinces du Nouveau-Brunswick, de la Nouvelle-Écosse et de l’Île-du-Prince-Édouard.</a:t>
            </a:r>
          </a:p>
          <a:p>
            <a:pPr marL="457200" indent="-457200">
              <a:buFont typeface="Arial" pitchFamily="34" charset="0"/>
              <a:buAutoNum type="alphaLcParenR"/>
            </a:pPr>
            <a:endParaRPr lang="fr-CA" sz="2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AutoNum type="alphaLcParenR"/>
            </a:pPr>
            <a:endParaRPr lang="fr-CA" sz="25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fr-CA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fr-CA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Quelle est la définition de la </a:t>
            </a:r>
            <a:r>
              <a:rPr lang="fr-CA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région de l’Atlantique</a:t>
            </a:r>
            <a:r>
              <a:rPr lang="fr-CA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arenR"/>
            </a:pPr>
            <a:endParaRPr lang="fr-CA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CA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C’est la composition des provinces du Nouveau-Brunswick, de la Nouvelle-Écosse, de l’Île-du-Prince-Édouard et de Terre-Neuve et Labrador.</a:t>
            </a:r>
          </a:p>
          <a:p>
            <a:pPr marL="457200" indent="-457200">
              <a:buAutoNum type="alphaLcParenR"/>
            </a:pPr>
            <a:endParaRPr lang="fr-CA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fr-CA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8. Quelle est la définition de </a:t>
            </a:r>
            <a:r>
              <a:rPr lang="fr-CA" sz="3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propriété privée</a:t>
            </a:r>
            <a:r>
              <a:rPr lang="fr-CA" sz="32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fr-CA" sz="3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CA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CA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 </a:t>
            </a:r>
            <a:r>
              <a:rPr lang="fr-CA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fait qu’une étendue de terre puisse appartenir à une personne.</a:t>
            </a:r>
          </a:p>
          <a:p>
            <a:pPr marL="457200" indent="-457200">
              <a:buAutoNum type="alphaLcParenR"/>
            </a:pPr>
            <a:endParaRPr lang="fr-CA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655</Words>
  <Application>Microsoft Office PowerPoint</Application>
  <PresentationFormat>On-screen Show (4:3)</PresentationFormat>
  <Paragraphs>119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Thème Office</vt:lpstr>
      <vt:lpstr>Sciences humaines</vt:lpstr>
      <vt:lpstr>PowerPoint Presentation</vt:lpstr>
      <vt:lpstr>PowerPoint Presentation</vt:lpstr>
      <vt:lpstr>3. Quelle est la définition de tupiks?</vt:lpstr>
      <vt:lpstr>4. Quelle est la définition de la limite forestière?</vt:lpstr>
      <vt:lpstr>5. Quelle est la définition d’autochtone?</vt:lpstr>
      <vt:lpstr>6. Quelle est la définition de la région des Maritimes?</vt:lpstr>
      <vt:lpstr>7. Quelle est la définition de la région de l’Atlantique?</vt:lpstr>
      <vt:lpstr>8. Quelle est la définition de propriété privée?</vt:lpstr>
      <vt:lpstr>  9. Comment les peuples Inuits et les Premières Nations ont fait les produits nécessaires pour répondre à leurs besoins?  </vt:lpstr>
      <vt:lpstr>  10.  C’était quoi les tâches des hommes et des femmes (Premières Nations)?  </vt:lpstr>
      <vt:lpstr>11.  Quelle est la ressource que les Innus et les Algonquins s’échangeaient ?</vt:lpstr>
      <vt:lpstr>12. Quelles sont les deux (2) ressources naturelles qui étaient la source de toute forme de vie ?</vt:lpstr>
      <vt:lpstr>13. Quelles sont les ressources que les Malécites et les Mi’kmaq se partageaient?</vt:lpstr>
      <vt:lpstr>VRAI ou FAUX</vt:lpstr>
      <vt:lpstr>VRAI ou FAUX</vt:lpstr>
      <vt:lpstr>VRAI ou FAUX</vt:lpstr>
      <vt:lpstr>VRAI ou FAUX</vt:lpstr>
      <vt:lpstr>VRAI ou FAUX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Inuits   troncs d’arbres   tupiks   Mi’kmaq  ressources naturelles    enfants     européens  Canada       Premières Nations     Innus </vt:lpstr>
      <vt:lpstr>Inuits   troncs d’arbres   tupiks   Mi’kmaq  ressources naturelles    enfants     européens  Canada       Premières Nations     Innus</vt:lpstr>
      <vt:lpstr>Inuits   troncs d’arbres   tupiks   Mi’kmaq  ressources naturelles    enfants     européens  Canada       Premières Nations     Innus</vt:lpstr>
      <vt:lpstr>Inuits   troncs d’arbres   tupiks   Mi’kmaq  ressources naturelles    enfants     européens   Canada       Premières Nations     Innus</vt:lpstr>
    </vt:vector>
  </TitlesOfParts>
  <Company>NBED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Sciences humaines</dc:title>
  <dc:creator>DT06</dc:creator>
  <cp:lastModifiedBy>Arbeau, Candace (ASD-S)</cp:lastModifiedBy>
  <cp:revision>28</cp:revision>
  <dcterms:created xsi:type="dcterms:W3CDTF">2009-11-15T19:55:58Z</dcterms:created>
  <dcterms:modified xsi:type="dcterms:W3CDTF">2016-03-18T18:51:31Z</dcterms:modified>
</cp:coreProperties>
</file>