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6" d="100"/>
          <a:sy n="66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838F1-64EC-41BC-AFA1-397F3BB7E472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0F12CB3-EA90-48ED-A0E8-0BB5DE168347}">
      <dgm:prSet phldrT="[Text]"/>
      <dgm:spPr/>
      <dgm:t>
        <a:bodyPr/>
        <a:lstStyle/>
        <a:p>
          <a:r>
            <a:rPr lang="en-US" dirty="0" smtClean="0"/>
            <a:t>Les </a:t>
          </a:r>
          <a:r>
            <a:rPr lang="en-US" dirty="0" err="1" smtClean="0"/>
            <a:t>travailleurs</a:t>
          </a:r>
          <a:r>
            <a:rPr lang="en-US" dirty="0" smtClean="0"/>
            <a:t> </a:t>
          </a:r>
          <a:r>
            <a:rPr lang="en-US" dirty="0" err="1" smtClean="0"/>
            <a:t>achètent</a:t>
          </a:r>
          <a:r>
            <a:rPr lang="en-US" dirty="0" smtClean="0"/>
            <a:t> des </a:t>
          </a:r>
          <a:r>
            <a:rPr lang="en-US" dirty="0" err="1" smtClean="0"/>
            <a:t>biens</a:t>
          </a:r>
          <a:r>
            <a:rPr lang="en-US" dirty="0" smtClean="0"/>
            <a:t> et des services</a:t>
          </a:r>
          <a:endParaRPr lang="en-US" dirty="0"/>
        </a:p>
      </dgm:t>
    </dgm:pt>
    <dgm:pt modelId="{9B21EAA8-C9D0-442F-B748-687ABF93518A}" type="parTrans" cxnId="{A8147B02-DE8C-489A-A0B2-1BE2E5E0D413}">
      <dgm:prSet/>
      <dgm:spPr/>
      <dgm:t>
        <a:bodyPr/>
        <a:lstStyle/>
        <a:p>
          <a:endParaRPr lang="en-US"/>
        </a:p>
      </dgm:t>
    </dgm:pt>
    <dgm:pt modelId="{4D62D26C-2745-435E-A9EB-237E2A4E2A89}" type="sibTrans" cxnId="{A8147B02-DE8C-489A-A0B2-1BE2E5E0D413}">
      <dgm:prSet/>
      <dgm:spPr/>
      <dgm:t>
        <a:bodyPr/>
        <a:lstStyle/>
        <a:p>
          <a:endParaRPr lang="en-US"/>
        </a:p>
      </dgm:t>
    </dgm:pt>
    <dgm:pt modelId="{F473EFE8-9115-475A-A18F-ADB787CE1BAE}">
      <dgm:prSet phldrT="[Text]"/>
      <dgm:spPr/>
      <dgm:t>
        <a:bodyPr/>
        <a:lstStyle/>
        <a:p>
          <a:r>
            <a:rPr lang="en-US" dirty="0" err="1" smtClean="0"/>
            <a:t>L’argent</a:t>
          </a:r>
          <a:r>
            <a:rPr lang="en-US" dirty="0" smtClean="0"/>
            <a:t> </a:t>
          </a:r>
          <a:r>
            <a:rPr lang="en-US" dirty="0" err="1" smtClean="0"/>
            <a:t>revient</a:t>
          </a:r>
          <a:r>
            <a:rPr lang="en-US" dirty="0" smtClean="0"/>
            <a:t> aux </a:t>
          </a:r>
          <a:r>
            <a:rPr lang="en-US" dirty="0" err="1" smtClean="0"/>
            <a:t>entreprises</a:t>
          </a:r>
          <a:endParaRPr lang="en-US" dirty="0"/>
        </a:p>
      </dgm:t>
    </dgm:pt>
    <dgm:pt modelId="{13DB88AF-59E1-4E06-A7C7-7F5D3EB95F54}" type="parTrans" cxnId="{9C9AC120-8E2E-4342-BB5A-191E5D24858E}">
      <dgm:prSet/>
      <dgm:spPr/>
      <dgm:t>
        <a:bodyPr/>
        <a:lstStyle/>
        <a:p>
          <a:endParaRPr lang="en-US"/>
        </a:p>
      </dgm:t>
    </dgm:pt>
    <dgm:pt modelId="{5427F7BC-4BE6-49D6-9D10-236FF5490C8A}" type="sibTrans" cxnId="{9C9AC120-8E2E-4342-BB5A-191E5D24858E}">
      <dgm:prSet/>
      <dgm:spPr/>
      <dgm:t>
        <a:bodyPr/>
        <a:lstStyle/>
        <a:p>
          <a:endParaRPr lang="en-US"/>
        </a:p>
      </dgm:t>
    </dgm:pt>
    <dgm:pt modelId="{3E613691-923E-4CD5-AF0C-8E463447AEE6}">
      <dgm:prSet phldrT="[Text]"/>
      <dgm:spPr/>
      <dgm:t>
        <a:bodyPr/>
        <a:lstStyle/>
        <a:p>
          <a:r>
            <a:rPr lang="en-US" dirty="0" smtClean="0"/>
            <a:t>Les </a:t>
          </a:r>
          <a:r>
            <a:rPr lang="en-US" dirty="0" err="1" smtClean="0"/>
            <a:t>entreprisent</a:t>
          </a:r>
          <a:r>
            <a:rPr lang="en-US" dirty="0" smtClean="0"/>
            <a:t> </a:t>
          </a:r>
          <a:r>
            <a:rPr lang="en-US" dirty="0" err="1" smtClean="0"/>
            <a:t>fabriquent</a:t>
          </a:r>
          <a:r>
            <a:rPr lang="en-US" dirty="0" smtClean="0"/>
            <a:t> des </a:t>
          </a:r>
          <a:r>
            <a:rPr lang="en-US" dirty="0" err="1" smtClean="0"/>
            <a:t>biens</a:t>
          </a:r>
          <a:r>
            <a:rPr lang="en-US" dirty="0" smtClean="0"/>
            <a:t> </a:t>
          </a:r>
          <a:r>
            <a:rPr lang="en-US" dirty="0" err="1" smtClean="0"/>
            <a:t>ou</a:t>
          </a:r>
          <a:r>
            <a:rPr lang="en-US" dirty="0" smtClean="0"/>
            <a:t> </a:t>
          </a:r>
          <a:r>
            <a:rPr lang="en-US" dirty="0" err="1" smtClean="0"/>
            <a:t>offrent</a:t>
          </a:r>
          <a:r>
            <a:rPr lang="en-US" dirty="0" smtClean="0"/>
            <a:t> des services</a:t>
          </a:r>
          <a:endParaRPr lang="en-US" dirty="0"/>
        </a:p>
      </dgm:t>
    </dgm:pt>
    <dgm:pt modelId="{1B3283BF-D074-4EDC-807A-E33F08006BD2}" type="parTrans" cxnId="{17521376-41AB-44F0-A0F6-C57249BA9874}">
      <dgm:prSet/>
      <dgm:spPr/>
      <dgm:t>
        <a:bodyPr/>
        <a:lstStyle/>
        <a:p>
          <a:endParaRPr lang="en-US"/>
        </a:p>
      </dgm:t>
    </dgm:pt>
    <dgm:pt modelId="{58CDD1D0-ECE2-4788-975C-463F44A803D1}" type="sibTrans" cxnId="{17521376-41AB-44F0-A0F6-C57249BA9874}">
      <dgm:prSet/>
      <dgm:spPr/>
      <dgm:t>
        <a:bodyPr/>
        <a:lstStyle/>
        <a:p>
          <a:endParaRPr lang="en-US"/>
        </a:p>
      </dgm:t>
    </dgm:pt>
    <dgm:pt modelId="{710322A3-BF06-4ED5-9C3D-1F46B73FE834}">
      <dgm:prSet phldrT="[Text]"/>
      <dgm:spPr/>
      <dgm:t>
        <a:bodyPr/>
        <a:lstStyle/>
        <a:p>
          <a:r>
            <a:rPr lang="en-US" dirty="0" smtClean="0"/>
            <a:t>Les </a:t>
          </a:r>
          <a:r>
            <a:rPr lang="en-US" dirty="0" err="1" smtClean="0"/>
            <a:t>travailleurs</a:t>
          </a:r>
          <a:r>
            <a:rPr lang="en-US" dirty="0" smtClean="0"/>
            <a:t> </a:t>
          </a:r>
          <a:r>
            <a:rPr lang="en-US" dirty="0" err="1" smtClean="0"/>
            <a:t>reçoivent</a:t>
          </a:r>
          <a:r>
            <a:rPr lang="en-US" dirty="0" smtClean="0"/>
            <a:t> un </a:t>
          </a:r>
          <a:r>
            <a:rPr lang="en-US" dirty="0" err="1" smtClean="0"/>
            <a:t>salaire</a:t>
          </a:r>
          <a:endParaRPr lang="en-US" dirty="0"/>
        </a:p>
      </dgm:t>
    </dgm:pt>
    <dgm:pt modelId="{2BC452B0-0A87-45EF-B59D-720F1F05E5FC}" type="parTrans" cxnId="{3768E22E-FE1B-4731-A342-8B36C2944BEC}">
      <dgm:prSet/>
      <dgm:spPr/>
      <dgm:t>
        <a:bodyPr/>
        <a:lstStyle/>
        <a:p>
          <a:endParaRPr lang="en-US"/>
        </a:p>
      </dgm:t>
    </dgm:pt>
    <dgm:pt modelId="{DAF5CFEF-8C80-4E41-A9DC-F66A14C2C53F}" type="sibTrans" cxnId="{3768E22E-FE1B-4731-A342-8B36C2944BEC}">
      <dgm:prSet/>
      <dgm:spPr/>
      <dgm:t>
        <a:bodyPr/>
        <a:lstStyle/>
        <a:p>
          <a:endParaRPr lang="en-US"/>
        </a:p>
      </dgm:t>
    </dgm:pt>
    <dgm:pt modelId="{3BC81DB6-E5F2-4538-AF9C-592B1E41952B}" type="pres">
      <dgm:prSet presAssocID="{620838F1-64EC-41BC-AFA1-397F3BB7E4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9DB5C2-4BB9-4015-B2E6-548BEFF54CB1}" type="pres">
      <dgm:prSet presAssocID="{10F12CB3-EA90-48ED-A0E8-0BB5DE168347}" presName="dummy" presStyleCnt="0"/>
      <dgm:spPr/>
    </dgm:pt>
    <dgm:pt modelId="{9D0A8DCF-D4F0-4063-BA5B-6AF1E81C5D0D}" type="pres">
      <dgm:prSet presAssocID="{10F12CB3-EA90-48ED-A0E8-0BB5DE168347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FD7DB-BBDD-4C07-9840-69E6ED01A40D}" type="pres">
      <dgm:prSet presAssocID="{4D62D26C-2745-435E-A9EB-237E2A4E2A89}" presName="sibTrans" presStyleLbl="node1" presStyleIdx="0" presStyleCnt="4"/>
      <dgm:spPr/>
      <dgm:t>
        <a:bodyPr/>
        <a:lstStyle/>
        <a:p>
          <a:endParaRPr lang="en-US"/>
        </a:p>
      </dgm:t>
    </dgm:pt>
    <dgm:pt modelId="{0EAE4B38-1DAF-4FE7-87A9-1A34F2D3C841}" type="pres">
      <dgm:prSet presAssocID="{F473EFE8-9115-475A-A18F-ADB787CE1BAE}" presName="dummy" presStyleCnt="0"/>
      <dgm:spPr/>
    </dgm:pt>
    <dgm:pt modelId="{9A2F9317-4516-4114-9511-776083073E77}" type="pres">
      <dgm:prSet presAssocID="{F473EFE8-9115-475A-A18F-ADB787CE1BAE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54031-31CD-4FAD-8B99-AC202000D675}" type="pres">
      <dgm:prSet presAssocID="{5427F7BC-4BE6-49D6-9D10-236FF5490C8A}" presName="sibTrans" presStyleLbl="node1" presStyleIdx="1" presStyleCnt="4"/>
      <dgm:spPr/>
      <dgm:t>
        <a:bodyPr/>
        <a:lstStyle/>
        <a:p>
          <a:endParaRPr lang="en-US"/>
        </a:p>
      </dgm:t>
    </dgm:pt>
    <dgm:pt modelId="{07DC35D7-CD59-47D0-BDE5-B9187DB2CEE8}" type="pres">
      <dgm:prSet presAssocID="{3E613691-923E-4CD5-AF0C-8E463447AEE6}" presName="dummy" presStyleCnt="0"/>
      <dgm:spPr/>
    </dgm:pt>
    <dgm:pt modelId="{20821486-EF7A-4DFE-B3D7-D0BF374A99F1}" type="pres">
      <dgm:prSet presAssocID="{3E613691-923E-4CD5-AF0C-8E463447AEE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9AA5A-C063-4EB1-ABFE-2E270EB23D9C}" type="pres">
      <dgm:prSet presAssocID="{58CDD1D0-ECE2-4788-975C-463F44A803D1}" presName="sibTrans" presStyleLbl="node1" presStyleIdx="2" presStyleCnt="4" custLinFactNeighborX="8458" custLinFactNeighborY="-5023"/>
      <dgm:spPr/>
      <dgm:t>
        <a:bodyPr/>
        <a:lstStyle/>
        <a:p>
          <a:endParaRPr lang="en-US"/>
        </a:p>
      </dgm:t>
    </dgm:pt>
    <dgm:pt modelId="{6F12DEB9-314C-490F-8BEB-1DC79521568A}" type="pres">
      <dgm:prSet presAssocID="{710322A3-BF06-4ED5-9C3D-1F46B73FE834}" presName="dummy" presStyleCnt="0"/>
      <dgm:spPr/>
    </dgm:pt>
    <dgm:pt modelId="{55BAEB07-652B-440D-8AA1-693D68313894}" type="pres">
      <dgm:prSet presAssocID="{710322A3-BF06-4ED5-9C3D-1F46B73FE834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7B686-E27F-4D3D-8673-63109828C96C}" type="pres">
      <dgm:prSet presAssocID="{DAF5CFEF-8C80-4E41-A9DC-F66A14C2C53F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17CE4190-C8A4-42B3-91C9-383F6F28637D}" type="presOf" srcId="{4D62D26C-2745-435E-A9EB-237E2A4E2A89}" destId="{50FFD7DB-BBDD-4C07-9840-69E6ED01A40D}" srcOrd="0" destOrd="0" presId="urn:microsoft.com/office/officeart/2005/8/layout/cycle1"/>
    <dgm:cxn modelId="{FE40E5D7-7B29-4232-9C21-609E424EC2BF}" type="presOf" srcId="{3E613691-923E-4CD5-AF0C-8E463447AEE6}" destId="{20821486-EF7A-4DFE-B3D7-D0BF374A99F1}" srcOrd="0" destOrd="0" presId="urn:microsoft.com/office/officeart/2005/8/layout/cycle1"/>
    <dgm:cxn modelId="{8DAE659D-2C50-4AFD-B1B0-4C175A169FFC}" type="presOf" srcId="{58CDD1D0-ECE2-4788-975C-463F44A803D1}" destId="{F109AA5A-C063-4EB1-ABFE-2E270EB23D9C}" srcOrd="0" destOrd="0" presId="urn:microsoft.com/office/officeart/2005/8/layout/cycle1"/>
    <dgm:cxn modelId="{08687300-801F-46CE-9A06-E1A9A893FC25}" type="presOf" srcId="{DAF5CFEF-8C80-4E41-A9DC-F66A14C2C53F}" destId="{8957B686-E27F-4D3D-8673-63109828C96C}" srcOrd="0" destOrd="0" presId="urn:microsoft.com/office/officeart/2005/8/layout/cycle1"/>
    <dgm:cxn modelId="{98611268-0316-47C8-B130-B243AF715224}" type="presOf" srcId="{710322A3-BF06-4ED5-9C3D-1F46B73FE834}" destId="{55BAEB07-652B-440D-8AA1-693D68313894}" srcOrd="0" destOrd="0" presId="urn:microsoft.com/office/officeart/2005/8/layout/cycle1"/>
    <dgm:cxn modelId="{A675F447-660C-4604-B1CC-4D422D135555}" type="presOf" srcId="{10F12CB3-EA90-48ED-A0E8-0BB5DE168347}" destId="{9D0A8DCF-D4F0-4063-BA5B-6AF1E81C5D0D}" srcOrd="0" destOrd="0" presId="urn:microsoft.com/office/officeart/2005/8/layout/cycle1"/>
    <dgm:cxn modelId="{9C9AC120-8E2E-4342-BB5A-191E5D24858E}" srcId="{620838F1-64EC-41BC-AFA1-397F3BB7E472}" destId="{F473EFE8-9115-475A-A18F-ADB787CE1BAE}" srcOrd="1" destOrd="0" parTransId="{13DB88AF-59E1-4E06-A7C7-7F5D3EB95F54}" sibTransId="{5427F7BC-4BE6-49D6-9D10-236FF5490C8A}"/>
    <dgm:cxn modelId="{046CCB2F-1BE6-49D9-A143-75A378E8CA68}" type="presOf" srcId="{F473EFE8-9115-475A-A18F-ADB787CE1BAE}" destId="{9A2F9317-4516-4114-9511-776083073E77}" srcOrd="0" destOrd="0" presId="urn:microsoft.com/office/officeart/2005/8/layout/cycle1"/>
    <dgm:cxn modelId="{58D11967-0591-49FE-8089-575E76E595F2}" type="presOf" srcId="{620838F1-64EC-41BC-AFA1-397F3BB7E472}" destId="{3BC81DB6-E5F2-4538-AF9C-592B1E41952B}" srcOrd="0" destOrd="0" presId="urn:microsoft.com/office/officeart/2005/8/layout/cycle1"/>
    <dgm:cxn modelId="{E1D2ED9C-4858-4316-8704-A9795E0D7102}" type="presOf" srcId="{5427F7BC-4BE6-49D6-9D10-236FF5490C8A}" destId="{27B54031-31CD-4FAD-8B99-AC202000D675}" srcOrd="0" destOrd="0" presId="urn:microsoft.com/office/officeart/2005/8/layout/cycle1"/>
    <dgm:cxn modelId="{3768E22E-FE1B-4731-A342-8B36C2944BEC}" srcId="{620838F1-64EC-41BC-AFA1-397F3BB7E472}" destId="{710322A3-BF06-4ED5-9C3D-1F46B73FE834}" srcOrd="3" destOrd="0" parTransId="{2BC452B0-0A87-45EF-B59D-720F1F05E5FC}" sibTransId="{DAF5CFEF-8C80-4E41-A9DC-F66A14C2C53F}"/>
    <dgm:cxn modelId="{A8147B02-DE8C-489A-A0B2-1BE2E5E0D413}" srcId="{620838F1-64EC-41BC-AFA1-397F3BB7E472}" destId="{10F12CB3-EA90-48ED-A0E8-0BB5DE168347}" srcOrd="0" destOrd="0" parTransId="{9B21EAA8-C9D0-442F-B748-687ABF93518A}" sibTransId="{4D62D26C-2745-435E-A9EB-237E2A4E2A89}"/>
    <dgm:cxn modelId="{17521376-41AB-44F0-A0F6-C57249BA9874}" srcId="{620838F1-64EC-41BC-AFA1-397F3BB7E472}" destId="{3E613691-923E-4CD5-AF0C-8E463447AEE6}" srcOrd="2" destOrd="0" parTransId="{1B3283BF-D074-4EDC-807A-E33F08006BD2}" sibTransId="{58CDD1D0-ECE2-4788-975C-463F44A803D1}"/>
    <dgm:cxn modelId="{29EC35BC-4FD4-4F8F-8035-18E2C95F1389}" type="presParOf" srcId="{3BC81DB6-E5F2-4538-AF9C-592B1E41952B}" destId="{FE9DB5C2-4BB9-4015-B2E6-548BEFF54CB1}" srcOrd="0" destOrd="0" presId="urn:microsoft.com/office/officeart/2005/8/layout/cycle1"/>
    <dgm:cxn modelId="{836E5840-2B83-4850-BCFD-7FBEB39DD81C}" type="presParOf" srcId="{3BC81DB6-E5F2-4538-AF9C-592B1E41952B}" destId="{9D0A8DCF-D4F0-4063-BA5B-6AF1E81C5D0D}" srcOrd="1" destOrd="0" presId="urn:microsoft.com/office/officeart/2005/8/layout/cycle1"/>
    <dgm:cxn modelId="{753ABA4D-55B6-4C06-B8D2-4F5D34750514}" type="presParOf" srcId="{3BC81DB6-E5F2-4538-AF9C-592B1E41952B}" destId="{50FFD7DB-BBDD-4C07-9840-69E6ED01A40D}" srcOrd="2" destOrd="0" presId="urn:microsoft.com/office/officeart/2005/8/layout/cycle1"/>
    <dgm:cxn modelId="{E731C413-57E1-4AA4-BCAA-DDC875403ACC}" type="presParOf" srcId="{3BC81DB6-E5F2-4538-AF9C-592B1E41952B}" destId="{0EAE4B38-1DAF-4FE7-87A9-1A34F2D3C841}" srcOrd="3" destOrd="0" presId="urn:microsoft.com/office/officeart/2005/8/layout/cycle1"/>
    <dgm:cxn modelId="{D9576CFD-E13F-418E-8773-359B92C9A2B1}" type="presParOf" srcId="{3BC81DB6-E5F2-4538-AF9C-592B1E41952B}" destId="{9A2F9317-4516-4114-9511-776083073E77}" srcOrd="4" destOrd="0" presId="urn:microsoft.com/office/officeart/2005/8/layout/cycle1"/>
    <dgm:cxn modelId="{3594A7C2-D872-4FE7-B4EF-8E75D2F69A90}" type="presParOf" srcId="{3BC81DB6-E5F2-4538-AF9C-592B1E41952B}" destId="{27B54031-31CD-4FAD-8B99-AC202000D675}" srcOrd="5" destOrd="0" presId="urn:microsoft.com/office/officeart/2005/8/layout/cycle1"/>
    <dgm:cxn modelId="{3D2BF9C0-A9EB-48E9-8B31-9D3C4517FD27}" type="presParOf" srcId="{3BC81DB6-E5F2-4538-AF9C-592B1E41952B}" destId="{07DC35D7-CD59-47D0-BDE5-B9187DB2CEE8}" srcOrd="6" destOrd="0" presId="urn:microsoft.com/office/officeart/2005/8/layout/cycle1"/>
    <dgm:cxn modelId="{958A5CC4-DB37-4350-A81D-D541F9D053DC}" type="presParOf" srcId="{3BC81DB6-E5F2-4538-AF9C-592B1E41952B}" destId="{20821486-EF7A-4DFE-B3D7-D0BF374A99F1}" srcOrd="7" destOrd="0" presId="urn:microsoft.com/office/officeart/2005/8/layout/cycle1"/>
    <dgm:cxn modelId="{B55F1FC0-2E50-45A2-BF35-296BBFA2456C}" type="presParOf" srcId="{3BC81DB6-E5F2-4538-AF9C-592B1E41952B}" destId="{F109AA5A-C063-4EB1-ABFE-2E270EB23D9C}" srcOrd="8" destOrd="0" presId="urn:microsoft.com/office/officeart/2005/8/layout/cycle1"/>
    <dgm:cxn modelId="{0A259F4C-A1F1-4BA1-B094-A8A1874B8C9C}" type="presParOf" srcId="{3BC81DB6-E5F2-4538-AF9C-592B1E41952B}" destId="{6F12DEB9-314C-490F-8BEB-1DC79521568A}" srcOrd="9" destOrd="0" presId="urn:microsoft.com/office/officeart/2005/8/layout/cycle1"/>
    <dgm:cxn modelId="{A579D4F3-3E06-4881-950E-2C1B092BB3CE}" type="presParOf" srcId="{3BC81DB6-E5F2-4538-AF9C-592B1E41952B}" destId="{55BAEB07-652B-440D-8AA1-693D68313894}" srcOrd="10" destOrd="0" presId="urn:microsoft.com/office/officeart/2005/8/layout/cycle1"/>
    <dgm:cxn modelId="{292601AA-596D-4E91-989A-0F9CCAD26B0C}" type="presParOf" srcId="{3BC81DB6-E5F2-4538-AF9C-592B1E41952B}" destId="{8957B686-E27F-4D3D-8673-63109828C96C}" srcOrd="11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A8DCF-D4F0-4063-BA5B-6AF1E81C5D0D}">
      <dsp:nvSpPr>
        <dsp:cNvPr id="0" name=""/>
        <dsp:cNvSpPr/>
      </dsp:nvSpPr>
      <dsp:spPr>
        <a:xfrm>
          <a:off x="4636332" y="135196"/>
          <a:ext cx="2140446" cy="214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Les </a:t>
          </a:r>
          <a:r>
            <a:rPr lang="en-US" sz="2500" kern="1200" dirty="0" err="1" smtClean="0"/>
            <a:t>travailleurs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achètent</a:t>
          </a:r>
          <a:r>
            <a:rPr lang="en-US" sz="2500" kern="1200" dirty="0" smtClean="0"/>
            <a:t> des </a:t>
          </a:r>
          <a:r>
            <a:rPr lang="en-US" sz="2500" kern="1200" dirty="0" err="1" smtClean="0"/>
            <a:t>biens</a:t>
          </a:r>
          <a:r>
            <a:rPr lang="en-US" sz="2500" kern="1200" dirty="0" smtClean="0"/>
            <a:t> et des services</a:t>
          </a:r>
          <a:endParaRPr lang="en-US" sz="2500" kern="1200" dirty="0"/>
        </a:p>
      </dsp:txBody>
      <dsp:txXfrm>
        <a:off x="4636332" y="135196"/>
        <a:ext cx="2140446" cy="2140446"/>
      </dsp:txXfrm>
    </dsp:sp>
    <dsp:sp modelId="{50FFD7DB-BBDD-4C07-9840-69E6ED01A40D}">
      <dsp:nvSpPr>
        <dsp:cNvPr id="0" name=""/>
        <dsp:cNvSpPr/>
      </dsp:nvSpPr>
      <dsp:spPr>
        <a:xfrm>
          <a:off x="859659" y="-765"/>
          <a:ext cx="6053081" cy="6053081"/>
        </a:xfrm>
        <a:prstGeom prst="circularArrow">
          <a:avLst>
            <a:gd name="adj1" fmla="val 6895"/>
            <a:gd name="adj2" fmla="val 464827"/>
            <a:gd name="adj3" fmla="val 551626"/>
            <a:gd name="adj4" fmla="val 20583548"/>
            <a:gd name="adj5" fmla="val 804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F9317-4516-4114-9511-776083073E77}">
      <dsp:nvSpPr>
        <dsp:cNvPr id="0" name=""/>
        <dsp:cNvSpPr/>
      </dsp:nvSpPr>
      <dsp:spPr>
        <a:xfrm>
          <a:off x="4636332" y="3775907"/>
          <a:ext cx="2140446" cy="214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L’argent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revient</a:t>
          </a:r>
          <a:r>
            <a:rPr lang="en-US" sz="2500" kern="1200" dirty="0" smtClean="0"/>
            <a:t> aux </a:t>
          </a:r>
          <a:r>
            <a:rPr lang="en-US" sz="2500" kern="1200" dirty="0" err="1" smtClean="0"/>
            <a:t>entreprises</a:t>
          </a:r>
          <a:endParaRPr lang="en-US" sz="2500" kern="1200" dirty="0"/>
        </a:p>
      </dsp:txBody>
      <dsp:txXfrm>
        <a:off x="4636332" y="3775907"/>
        <a:ext cx="2140446" cy="2140446"/>
      </dsp:txXfrm>
    </dsp:sp>
    <dsp:sp modelId="{27B54031-31CD-4FAD-8B99-AC202000D675}">
      <dsp:nvSpPr>
        <dsp:cNvPr id="0" name=""/>
        <dsp:cNvSpPr/>
      </dsp:nvSpPr>
      <dsp:spPr>
        <a:xfrm>
          <a:off x="859659" y="-765"/>
          <a:ext cx="6053081" cy="6053081"/>
        </a:xfrm>
        <a:prstGeom prst="circularArrow">
          <a:avLst>
            <a:gd name="adj1" fmla="val 6895"/>
            <a:gd name="adj2" fmla="val 464827"/>
            <a:gd name="adj3" fmla="val 5951626"/>
            <a:gd name="adj4" fmla="val 4383548"/>
            <a:gd name="adj5" fmla="val 804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21486-EF7A-4DFE-B3D7-D0BF374A99F1}">
      <dsp:nvSpPr>
        <dsp:cNvPr id="0" name=""/>
        <dsp:cNvSpPr/>
      </dsp:nvSpPr>
      <dsp:spPr>
        <a:xfrm>
          <a:off x="995621" y="3775907"/>
          <a:ext cx="2140446" cy="214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Les </a:t>
          </a:r>
          <a:r>
            <a:rPr lang="en-US" sz="2500" kern="1200" dirty="0" err="1" smtClean="0"/>
            <a:t>entreprisent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fabriquent</a:t>
          </a:r>
          <a:r>
            <a:rPr lang="en-US" sz="2500" kern="1200" dirty="0" smtClean="0"/>
            <a:t> des </a:t>
          </a:r>
          <a:r>
            <a:rPr lang="en-US" sz="2500" kern="1200" dirty="0" err="1" smtClean="0"/>
            <a:t>biens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ou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offrent</a:t>
          </a:r>
          <a:r>
            <a:rPr lang="en-US" sz="2500" kern="1200" dirty="0" smtClean="0"/>
            <a:t> des services</a:t>
          </a:r>
          <a:endParaRPr lang="en-US" sz="2500" kern="1200" dirty="0"/>
        </a:p>
      </dsp:txBody>
      <dsp:txXfrm>
        <a:off x="995621" y="3775907"/>
        <a:ext cx="2140446" cy="2140446"/>
      </dsp:txXfrm>
    </dsp:sp>
    <dsp:sp modelId="{F109AA5A-C063-4EB1-ABFE-2E270EB23D9C}">
      <dsp:nvSpPr>
        <dsp:cNvPr id="0" name=""/>
        <dsp:cNvSpPr/>
      </dsp:nvSpPr>
      <dsp:spPr>
        <a:xfrm>
          <a:off x="1371629" y="-304811"/>
          <a:ext cx="6053081" cy="6053081"/>
        </a:xfrm>
        <a:prstGeom prst="circularArrow">
          <a:avLst>
            <a:gd name="adj1" fmla="val 6895"/>
            <a:gd name="adj2" fmla="val 464827"/>
            <a:gd name="adj3" fmla="val 11351626"/>
            <a:gd name="adj4" fmla="val 9783548"/>
            <a:gd name="adj5" fmla="val 804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AEB07-652B-440D-8AA1-693D68313894}">
      <dsp:nvSpPr>
        <dsp:cNvPr id="0" name=""/>
        <dsp:cNvSpPr/>
      </dsp:nvSpPr>
      <dsp:spPr>
        <a:xfrm>
          <a:off x="995621" y="135196"/>
          <a:ext cx="2140446" cy="214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Les </a:t>
          </a:r>
          <a:r>
            <a:rPr lang="en-US" sz="2500" kern="1200" dirty="0" err="1" smtClean="0"/>
            <a:t>travailleurs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reçoivent</a:t>
          </a:r>
          <a:r>
            <a:rPr lang="en-US" sz="2500" kern="1200" dirty="0" smtClean="0"/>
            <a:t> un </a:t>
          </a:r>
          <a:r>
            <a:rPr lang="en-US" sz="2500" kern="1200" dirty="0" err="1" smtClean="0"/>
            <a:t>salaire</a:t>
          </a:r>
          <a:endParaRPr lang="en-US" sz="2500" kern="1200" dirty="0"/>
        </a:p>
      </dsp:txBody>
      <dsp:txXfrm>
        <a:off x="995621" y="135196"/>
        <a:ext cx="2140446" cy="2140446"/>
      </dsp:txXfrm>
    </dsp:sp>
    <dsp:sp modelId="{8957B686-E27F-4D3D-8673-63109828C96C}">
      <dsp:nvSpPr>
        <dsp:cNvPr id="0" name=""/>
        <dsp:cNvSpPr/>
      </dsp:nvSpPr>
      <dsp:spPr>
        <a:xfrm>
          <a:off x="859659" y="-765"/>
          <a:ext cx="6053081" cy="6053081"/>
        </a:xfrm>
        <a:prstGeom prst="circularArrow">
          <a:avLst>
            <a:gd name="adj1" fmla="val 6895"/>
            <a:gd name="adj2" fmla="val 464827"/>
            <a:gd name="adj3" fmla="val 16751626"/>
            <a:gd name="adj4" fmla="val 15183548"/>
            <a:gd name="adj5" fmla="val 804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5978-CC8C-4DB0-94CC-336BE2979D87}" type="datetimeFigureOut">
              <a:rPr lang="fr-FR" smtClean="0"/>
              <a:pPr/>
              <a:t>16-03-28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92B9A-5325-491A-A000-8010019C97D4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5675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4F3B6E-F5A9-482E-AD38-971BC5337D6C}" type="datetimeFigureOut">
              <a:rPr lang="en-US" smtClean="0"/>
              <a:pPr/>
              <a:t>16-03-28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2B5DBE1-6B26-4BDF-882C-2BF8C687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IxIM0mARDHs&amp;feature=PlayList&amp;p=38A5FAF204F225C2&amp;index=1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%C3%89change" TargetMode="External"/><Relationship Id="rId4" Type="http://schemas.openxmlformats.org/officeDocument/2006/relationships/hyperlink" Target="http://fr.wikipedia.org/wiki/Concurrence_%C3%A9conomique" TargetMode="External"/><Relationship Id="rId5" Type="http://schemas.openxmlformats.org/officeDocument/2006/relationships/hyperlink" Target="http://fr.wikipedia.org/wiki/March%C3%A9" TargetMode="External"/><Relationship Id="rId6" Type="http://schemas.openxmlformats.org/officeDocument/2006/relationships/hyperlink" Target="http://fr.wikipedia.org/wiki/Propri%C3%A9t%C3%A9" TargetMode="External"/><Relationship Id="rId7" Type="http://schemas.openxmlformats.org/officeDocument/2006/relationships/hyperlink" Target="http://fr.wikipedia.org/wiki/Production" TargetMode="External"/><Relationship Id="rId8" Type="http://schemas.openxmlformats.org/officeDocument/2006/relationships/hyperlink" Target="http://fr.wikipedia.org/wiki/Travail" TargetMode="External"/><Relationship Id="rId9" Type="http://schemas.openxmlformats.org/officeDocument/2006/relationships/hyperlink" Target="http://fr.wikipedia.org/wiki/Salaire" TargetMode="External"/><Relationship Id="rId10" Type="http://schemas.openxmlformats.org/officeDocument/2006/relationships/hyperlink" Target="http://fr.wikipedia.org/wiki/Justice_social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Libert%C3%A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esoriano.files.wordpress.com/2007/05/bag_of_money.png&amp;imgrefurl=http://esoriano.wordpress.com/2007/05/15/69/&amp;usg=__kK82cjgdh2wfV-purk0Y_Kf7nLw=&amp;h=402&amp;w=314&amp;sz=21&amp;hl=en&amp;start=30&amp;um=1&amp;tbnid=m9v3eC7Aq8_orM:&amp;tbnh=124&amp;tbnw=97&amp;prev=/images?q=money&amp;ndsp=18&amp;hl=en&amp;rls=com.microsoft:en-us&amp;sa=N&amp;start=18&amp;um=1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 </a:t>
            </a:r>
            <a:r>
              <a:rPr lang="en-US" sz="6000" dirty="0" err="1" smtClean="0"/>
              <a:t>sécurité</a:t>
            </a:r>
            <a:r>
              <a:rPr lang="en-US" sz="6000" dirty="0" smtClean="0"/>
              <a:t> </a:t>
            </a:r>
            <a:r>
              <a:rPr lang="en-US" sz="6000" dirty="0" err="1" smtClean="0"/>
              <a:t>économique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0" y="228600"/>
            <a:ext cx="4800600" cy="2743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Le </a:t>
            </a:r>
            <a:r>
              <a:rPr lang="en-US" sz="2400" b="1" dirty="0" err="1" smtClean="0">
                <a:solidFill>
                  <a:schemeClr val="bg1"/>
                </a:solidFill>
              </a:rPr>
              <a:t>socialisme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Chaque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individu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devrait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recevoir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qu’il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lui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faut</a:t>
            </a:r>
            <a:r>
              <a:rPr lang="en-US" sz="2400" b="1" dirty="0" smtClean="0">
                <a:solidFill>
                  <a:schemeClr val="bg1"/>
                </a:solidFill>
              </a:rPr>
              <a:t> pour </a:t>
            </a:r>
            <a:r>
              <a:rPr lang="en-US" sz="2400" b="1" dirty="0" err="1" smtClean="0">
                <a:solidFill>
                  <a:schemeClr val="bg1"/>
                </a:solidFill>
              </a:rPr>
              <a:t>répondre</a:t>
            </a:r>
            <a:r>
              <a:rPr lang="en-US" sz="2400" b="1" dirty="0" smtClean="0">
                <a:solidFill>
                  <a:schemeClr val="bg1"/>
                </a:solidFill>
              </a:rPr>
              <a:t> à </a:t>
            </a:r>
            <a:r>
              <a:rPr lang="en-US" sz="2400" b="1" dirty="0" err="1" smtClean="0">
                <a:solidFill>
                  <a:schemeClr val="bg1"/>
                </a:solidFill>
              </a:rPr>
              <a:t>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besoins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19200" y="3505200"/>
            <a:ext cx="5257800" cy="2819400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Le </a:t>
            </a:r>
            <a:r>
              <a:rPr lang="en-US" sz="2800" b="1" dirty="0" err="1" smtClean="0">
                <a:solidFill>
                  <a:schemeClr val="bg1"/>
                </a:solidFill>
              </a:rPr>
              <a:t>capitalisme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 </a:t>
            </a:r>
            <a:r>
              <a:rPr lang="en-US" sz="2800" b="1" dirty="0" err="1" smtClean="0">
                <a:solidFill>
                  <a:schemeClr val="bg1"/>
                </a:solidFill>
              </a:rPr>
              <a:t>capacité</a:t>
            </a:r>
            <a:r>
              <a:rPr lang="en-US" sz="2800" b="1" dirty="0" smtClean="0">
                <a:solidFill>
                  <a:schemeClr val="bg1"/>
                </a:solidFill>
              </a:rPr>
              <a:t> des gens de </a:t>
            </a:r>
            <a:r>
              <a:rPr lang="en-US" sz="2800" b="1" dirty="0" err="1" smtClean="0">
                <a:solidFill>
                  <a:schemeClr val="bg1"/>
                </a:solidFill>
              </a:rPr>
              <a:t>satisfaire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leurs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besoins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dépend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leur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richesse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0" y="228600"/>
            <a:ext cx="4800600" cy="2743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Le </a:t>
            </a:r>
            <a:r>
              <a:rPr lang="en-US" sz="2400" b="1" dirty="0" err="1" smtClean="0">
                <a:solidFill>
                  <a:schemeClr val="bg1"/>
                </a:solidFill>
              </a:rPr>
              <a:t>socialisme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 </a:t>
            </a:r>
            <a:r>
              <a:rPr lang="en-US" sz="2400" b="1" dirty="0" err="1" smtClean="0">
                <a:solidFill>
                  <a:schemeClr val="bg1"/>
                </a:solidFill>
              </a:rPr>
              <a:t>coopération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est</a:t>
            </a:r>
            <a:r>
              <a:rPr lang="en-US" sz="2400" b="1" dirty="0" smtClean="0">
                <a:solidFill>
                  <a:schemeClr val="bg1"/>
                </a:solidFill>
              </a:rPr>
              <a:t> un </a:t>
            </a:r>
            <a:r>
              <a:rPr lang="en-US" sz="2400" b="1" dirty="0" err="1" smtClean="0">
                <a:solidFill>
                  <a:schemeClr val="bg1"/>
                </a:solidFill>
              </a:rPr>
              <a:t>élément</a:t>
            </a:r>
            <a:r>
              <a:rPr lang="en-US" sz="2400" b="1" dirty="0" smtClean="0">
                <a:solidFill>
                  <a:schemeClr val="bg1"/>
                </a:solidFill>
              </a:rPr>
              <a:t> important pour </a:t>
            </a:r>
            <a:r>
              <a:rPr lang="en-US" sz="2400" b="1" dirty="0" err="1" smtClean="0">
                <a:solidFill>
                  <a:schemeClr val="bg1"/>
                </a:solidFill>
              </a:rPr>
              <a:t>créer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richesse</a:t>
            </a:r>
            <a:r>
              <a:rPr lang="en-US" sz="2400" b="1" dirty="0" smtClean="0">
                <a:solidFill>
                  <a:schemeClr val="bg1"/>
                </a:solidFill>
              </a:rPr>
              <a:t> et </a:t>
            </a:r>
            <a:r>
              <a:rPr lang="en-US" sz="2400" b="1" dirty="0" err="1" smtClean="0">
                <a:solidFill>
                  <a:schemeClr val="bg1"/>
                </a:solidFill>
              </a:rPr>
              <a:t>améliorer</a:t>
            </a:r>
            <a:r>
              <a:rPr lang="en-US" sz="2400" b="1" dirty="0" smtClean="0">
                <a:solidFill>
                  <a:schemeClr val="bg1"/>
                </a:solidFill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</a:rPr>
              <a:t>société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19200" y="3505200"/>
            <a:ext cx="5257800" cy="2819400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capitalisme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pPr algn="ctr"/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compétition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est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un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élément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important pour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créer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la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richesse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et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améliorer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la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société</a:t>
            </a:r>
            <a:endParaRPr 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L’économie</a:t>
            </a:r>
            <a:r>
              <a:rPr lang="en-US" sz="3600" dirty="0" smtClean="0"/>
              <a:t> du Canada </a:t>
            </a:r>
            <a:r>
              <a:rPr lang="en-US" sz="3600" dirty="0" err="1" smtClean="0"/>
              <a:t>est</a:t>
            </a:r>
            <a:r>
              <a:rPr lang="en-US" sz="3600" dirty="0" smtClean="0"/>
              <a:t>  </a:t>
            </a:r>
            <a:r>
              <a:rPr lang="en-US" sz="3600" dirty="0" err="1" smtClean="0"/>
              <a:t>surtout</a:t>
            </a:r>
            <a:r>
              <a:rPr lang="en-US" sz="3600" dirty="0" smtClean="0"/>
              <a:t> un </a:t>
            </a:r>
            <a:r>
              <a:rPr lang="en-US" sz="3600" dirty="0" err="1" smtClean="0"/>
              <a:t>système</a:t>
            </a:r>
            <a:r>
              <a:rPr lang="en-US" sz="3600" dirty="0" smtClean="0"/>
              <a:t> </a:t>
            </a:r>
            <a:r>
              <a:rPr lang="en-US" sz="3600" dirty="0" err="1" smtClean="0"/>
              <a:t>capitaliste</a:t>
            </a:r>
            <a:r>
              <a:rPr lang="en-US" sz="3600" dirty="0" smtClean="0"/>
              <a:t> </a:t>
            </a:r>
            <a:r>
              <a:rPr lang="en-US" sz="3600" dirty="0" err="1" smtClean="0"/>
              <a:t>mais</a:t>
            </a:r>
            <a:r>
              <a:rPr lang="en-US" sz="3600" dirty="0" smtClean="0"/>
              <a:t> nous </a:t>
            </a:r>
            <a:r>
              <a:rPr lang="en-US" sz="3600" dirty="0" err="1" smtClean="0"/>
              <a:t>avons</a:t>
            </a:r>
            <a:r>
              <a:rPr lang="en-US" sz="3600" dirty="0" smtClean="0"/>
              <a:t> </a:t>
            </a:r>
            <a:r>
              <a:rPr lang="en-US" sz="3600" dirty="0" err="1" smtClean="0"/>
              <a:t>aussi</a:t>
            </a:r>
            <a:r>
              <a:rPr lang="en-US" sz="3600" dirty="0" smtClean="0"/>
              <a:t> des </a:t>
            </a:r>
            <a:r>
              <a:rPr lang="en-US" sz="3600" dirty="0" err="1" smtClean="0"/>
              <a:t>programmes</a:t>
            </a:r>
            <a:r>
              <a:rPr lang="en-US" sz="3600" dirty="0" smtClean="0"/>
              <a:t> </a:t>
            </a:r>
            <a:r>
              <a:rPr lang="en-US" sz="3600" dirty="0" err="1" smtClean="0"/>
              <a:t>gouvernementaux</a:t>
            </a:r>
            <a:r>
              <a:rPr lang="en-US" sz="3600" dirty="0" smtClean="0"/>
              <a:t> qui </a:t>
            </a:r>
            <a:r>
              <a:rPr lang="en-US" sz="3600" dirty="0" err="1" smtClean="0"/>
              <a:t>permettent</a:t>
            </a:r>
            <a:r>
              <a:rPr lang="en-US" sz="3600" dirty="0" smtClean="0"/>
              <a:t> à </a:t>
            </a:r>
            <a:r>
              <a:rPr lang="en-US" sz="3600" dirty="0" err="1" smtClean="0"/>
              <a:t>toute</a:t>
            </a:r>
            <a:r>
              <a:rPr lang="en-US" sz="3600" dirty="0" smtClean="0"/>
              <a:t> </a:t>
            </a:r>
            <a:r>
              <a:rPr lang="en-US" sz="3600" dirty="0" err="1" smtClean="0"/>
              <a:t>personne</a:t>
            </a:r>
            <a:r>
              <a:rPr lang="en-US" sz="3600" dirty="0" smtClean="0"/>
              <a:t> riche </a:t>
            </a:r>
            <a:r>
              <a:rPr lang="en-US" sz="3600" dirty="0" err="1" smtClean="0"/>
              <a:t>ou</a:t>
            </a:r>
            <a:r>
              <a:rPr lang="en-US" sz="3600" dirty="0" smtClean="0"/>
              <a:t> </a:t>
            </a:r>
            <a:r>
              <a:rPr lang="en-US" sz="3600" dirty="0" err="1" smtClean="0"/>
              <a:t>pauvre</a:t>
            </a:r>
            <a:r>
              <a:rPr lang="en-US" sz="3600" dirty="0" smtClean="0"/>
              <a:t> </a:t>
            </a:r>
            <a:r>
              <a:rPr lang="en-US" sz="3600" dirty="0" err="1" smtClean="0"/>
              <a:t>d’avoir</a:t>
            </a:r>
            <a:r>
              <a:rPr lang="en-US" sz="3600" dirty="0" smtClean="0"/>
              <a:t> </a:t>
            </a:r>
            <a:r>
              <a:rPr lang="en-US" sz="3600" dirty="0" err="1" smtClean="0"/>
              <a:t>accès</a:t>
            </a:r>
            <a:r>
              <a:rPr lang="en-US" sz="3600" dirty="0" smtClean="0"/>
              <a:t> à des </a:t>
            </a:r>
            <a:r>
              <a:rPr lang="en-US" sz="3600" dirty="0" err="1" smtClean="0"/>
              <a:t>soins</a:t>
            </a:r>
            <a:r>
              <a:rPr lang="en-US" sz="3600" dirty="0" smtClean="0"/>
              <a:t> </a:t>
            </a:r>
            <a:r>
              <a:rPr lang="en-US" sz="3600" dirty="0" err="1" smtClean="0"/>
              <a:t>médicaux</a:t>
            </a:r>
            <a:r>
              <a:rPr lang="en-US" sz="3600" dirty="0"/>
              <a:t> et </a:t>
            </a:r>
            <a:r>
              <a:rPr lang="en-US" sz="3600" dirty="0" err="1"/>
              <a:t>une</a:t>
            </a:r>
            <a:r>
              <a:rPr lang="en-US" sz="3600" dirty="0"/>
              <a:t> </a:t>
            </a:r>
            <a:r>
              <a:rPr lang="en-US" sz="3600" dirty="0" err="1"/>
              <a:t>éducation</a:t>
            </a:r>
            <a:r>
              <a:rPr lang="en-US" sz="3600" dirty="0"/>
              <a:t>.</a:t>
            </a:r>
          </a:p>
          <a:p>
            <a:pPr>
              <a:buNone/>
            </a:pPr>
            <a:endParaRPr lang="en-US" sz="3600" dirty="0" smtClean="0"/>
          </a:p>
        </p:txBody>
      </p:sp>
      <p:pic>
        <p:nvPicPr>
          <p:cNvPr id="19461" name="Picture 5" descr="C:\Documents and Settings\daigldar\Local Settings\Temporary Internet Files\Content.IE5\B6CAU4AU\MCj019848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61438"/>
            <a:ext cx="2372008" cy="2296562"/>
          </a:xfrm>
          <a:prstGeom prst="rect">
            <a:avLst/>
          </a:prstGeom>
          <a:noFill/>
        </p:spPr>
      </p:pic>
      <p:pic>
        <p:nvPicPr>
          <p:cNvPr id="5" name="Picture 2" descr="C:\Users\Cindy.Bates\AppData\Local\Microsoft\Windows\Temporary Internet Files\Content.IE5\4X4QD5WB\MP90043933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887529" cy="275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Why</a:t>
            </a:r>
            <a:r>
              <a:rPr lang="fr-CA" dirty="0" smtClean="0"/>
              <a:t> I </a:t>
            </a:r>
            <a:r>
              <a:rPr lang="fr-CA" dirty="0" err="1" smtClean="0"/>
              <a:t>hate</a:t>
            </a:r>
            <a:r>
              <a:rPr lang="fr-CA" dirty="0" smtClean="0"/>
              <a:t> </a:t>
            </a:r>
            <a:r>
              <a:rPr lang="fr-CA" dirty="0" err="1" smtClean="0"/>
              <a:t>capitalism</a:t>
            </a:r>
            <a:r>
              <a:rPr lang="fr-CA" dirty="0" smtClean="0"/>
              <a:t> </a:t>
            </a:r>
            <a:r>
              <a:rPr lang="fr-CA" dirty="0" smtClean="0">
                <a:hlinkClick r:id="rId2"/>
              </a:rPr>
              <a:t>http://www.youtube.com/watch?v=IxIM0mARDHs&amp;feature=PlayList&amp;p=38A5FAF204F225C2&amp;index=11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Capitalisme ou socialisme?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</a:t>
            </a:r>
            <a:r>
              <a:rPr lang="fr-CA" dirty="0" smtClean="0">
                <a:hlinkClick r:id="rId2" action="ppaction://hlinkfile" tooltip="Liberté"/>
              </a:rPr>
              <a:t>liberté</a:t>
            </a:r>
            <a:r>
              <a:rPr lang="fr-CA" dirty="0" smtClean="0"/>
              <a:t> des </a:t>
            </a:r>
            <a:r>
              <a:rPr lang="fr-CA" dirty="0" smtClean="0">
                <a:hlinkClick r:id="rId3" action="ppaction://hlinkfile" tooltip="Échange"/>
              </a:rPr>
              <a:t>échanges</a:t>
            </a:r>
            <a:r>
              <a:rPr lang="fr-CA" dirty="0" smtClean="0"/>
              <a:t> économiques et de la </a:t>
            </a:r>
            <a:r>
              <a:rPr lang="fr-CA" dirty="0" smtClean="0">
                <a:hlinkClick r:id="rId4" action="ppaction://hlinkfile" tooltip="Concurrence économique"/>
              </a:rPr>
              <a:t>concurrence économique</a:t>
            </a:r>
            <a:r>
              <a:rPr lang="fr-CA" dirty="0" smtClean="0"/>
              <a:t> au sein du </a:t>
            </a:r>
            <a:r>
              <a:rPr lang="fr-CA" dirty="0" smtClean="0">
                <a:hlinkClick r:id="rId5" action="ppaction://hlinkfile" tooltip="Marché"/>
              </a:rPr>
              <a:t>marché</a:t>
            </a:r>
            <a:endParaRPr lang="fr-CA" dirty="0" smtClean="0"/>
          </a:p>
          <a:p>
            <a:r>
              <a:rPr lang="fr-CA" dirty="0" smtClean="0"/>
              <a:t>la </a:t>
            </a:r>
            <a:r>
              <a:rPr lang="fr-CA" dirty="0" smtClean="0">
                <a:hlinkClick r:id="rId6" action="ppaction://hlinkfile" tooltip="Propriété"/>
              </a:rPr>
              <a:t>propriété</a:t>
            </a:r>
            <a:r>
              <a:rPr lang="fr-CA" dirty="0" smtClean="0"/>
              <a:t> privée des moyens de </a:t>
            </a:r>
            <a:r>
              <a:rPr lang="fr-CA" dirty="0" smtClean="0">
                <a:hlinkClick r:id="rId7" action="ppaction://hlinkfile" tooltip="Production"/>
              </a:rPr>
              <a:t>production</a:t>
            </a:r>
            <a:endParaRPr lang="fr-CA" dirty="0" smtClean="0"/>
          </a:p>
          <a:p>
            <a:r>
              <a:rPr lang="fr-CA" dirty="0" smtClean="0"/>
              <a:t>la rémunération du </a:t>
            </a:r>
            <a:r>
              <a:rPr lang="fr-CA" dirty="0" smtClean="0">
                <a:hlinkClick r:id="rId8" action="ppaction://hlinkfile" tooltip="Travail"/>
              </a:rPr>
              <a:t>travail</a:t>
            </a:r>
            <a:r>
              <a:rPr lang="fr-CA" dirty="0" smtClean="0"/>
              <a:t> par un </a:t>
            </a:r>
            <a:r>
              <a:rPr lang="fr-CA" dirty="0" smtClean="0">
                <a:hlinkClick r:id="rId9" action="ppaction://hlinkfile" tooltip="Salaire"/>
              </a:rPr>
              <a:t>salaire</a:t>
            </a:r>
            <a:endParaRPr lang="fr-CA" dirty="0" smtClean="0"/>
          </a:p>
          <a:p>
            <a:r>
              <a:rPr lang="fr-CA" dirty="0" smtClean="0"/>
              <a:t>Le mouvement socialiste recherche une </a:t>
            </a:r>
            <a:r>
              <a:rPr lang="fr-CA" dirty="0" smtClean="0">
                <a:hlinkClick r:id="rId10" action="ppaction://hlinkfile" tooltip="Justice sociale"/>
              </a:rPr>
              <a:t>justice sociale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9293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Pourquoi</a:t>
            </a:r>
            <a:r>
              <a:rPr lang="en-US" dirty="0" smtClean="0">
                <a:solidFill>
                  <a:srgbClr val="FF0000"/>
                </a:solidFill>
              </a:rPr>
              <a:t> a-t-on </a:t>
            </a:r>
            <a:r>
              <a:rPr lang="en-US" dirty="0" err="1" smtClean="0">
                <a:solidFill>
                  <a:srgbClr val="FF0000"/>
                </a:solidFill>
              </a:rPr>
              <a:t>besoin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sécurité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économique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://t3.gstatic.com/images?q=tbn:m9v3eC7Aq8_orM:http://esoriano.files.wordpress.com/2007/05/bag_of_mone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219200"/>
            <a:ext cx="923925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Qu’est-ce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pauvreté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dir.coolclips.com/People/Social_Issues/Poverty/homeless_man_getting_a_meal_at_the_shelter_CoolClips_vc090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953000"/>
            <a:ext cx="1981200" cy="1468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Besoins</a:t>
            </a:r>
            <a:r>
              <a:rPr lang="en-US" dirty="0" smtClean="0"/>
              <a:t> et </a:t>
            </a:r>
            <a:r>
              <a:rPr lang="en-US" dirty="0" err="1" smtClean="0"/>
              <a:t>Désirs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371600"/>
          <a:ext cx="7772400" cy="6156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0292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Besoins</a:t>
                      </a:r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Nourriture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Désirs</a:t>
                      </a:r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Équipement</a:t>
                      </a:r>
                      <a:r>
                        <a:rPr lang="en-US" sz="3200" dirty="0" smtClean="0"/>
                        <a:t> de sports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smtClean="0"/>
              <a:t> 3:Les </a:t>
            </a:r>
            <a:r>
              <a:rPr lang="en-US" dirty="0" err="1" smtClean="0"/>
              <a:t>employés</a:t>
            </a:r>
            <a:r>
              <a:rPr lang="en-US" dirty="0" smtClean="0"/>
              <a:t> et les </a:t>
            </a:r>
            <a:r>
              <a:rPr lang="en-US" dirty="0" err="1" smtClean="0"/>
              <a:t>employeurs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Selon</a:t>
            </a:r>
            <a:r>
              <a:rPr lang="en-US" dirty="0" smtClean="0"/>
              <a:t> les notions </a:t>
            </a:r>
            <a:r>
              <a:rPr lang="en-US" dirty="0" err="1" smtClean="0"/>
              <a:t>fondamentales</a:t>
            </a:r>
            <a:r>
              <a:rPr lang="en-US" dirty="0" smtClean="0"/>
              <a:t> du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économique</a:t>
            </a:r>
            <a:r>
              <a:rPr lang="en-US" dirty="0" smtClean="0"/>
              <a:t> </a:t>
            </a:r>
            <a:r>
              <a:rPr lang="en-US" dirty="0" err="1" smtClean="0"/>
              <a:t>capitaliste</a:t>
            </a:r>
            <a:r>
              <a:rPr lang="en-US" dirty="0" smtClean="0"/>
              <a:t>, la </a:t>
            </a:r>
            <a:r>
              <a:rPr lang="en-US" dirty="0" err="1" smtClean="0"/>
              <a:t>plupart</a:t>
            </a:r>
            <a:r>
              <a:rPr lang="en-US" dirty="0" smtClean="0"/>
              <a:t> des </a:t>
            </a:r>
            <a:r>
              <a:rPr lang="en-US" dirty="0" err="1" smtClean="0"/>
              <a:t>biens</a:t>
            </a:r>
            <a:r>
              <a:rPr lang="en-US" dirty="0" smtClean="0"/>
              <a:t> et des services </a:t>
            </a:r>
            <a:r>
              <a:rPr lang="en-US" dirty="0" err="1" smtClean="0"/>
              <a:t>dont</a:t>
            </a:r>
            <a:r>
              <a:rPr lang="en-US" dirty="0" smtClean="0"/>
              <a:t> les gens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désirent</a:t>
            </a:r>
            <a:r>
              <a:rPr lang="en-US" dirty="0" smtClean="0"/>
              <a:t>,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produits</a:t>
            </a:r>
            <a:r>
              <a:rPr lang="en-US" dirty="0" smtClean="0"/>
              <a:t> par des </a:t>
            </a:r>
            <a:r>
              <a:rPr lang="en-US" dirty="0" err="1" smtClean="0"/>
              <a:t>entreprises</a:t>
            </a:r>
            <a:r>
              <a:rPr lang="en-US" dirty="0" smtClean="0"/>
              <a:t> </a:t>
            </a:r>
            <a:r>
              <a:rPr lang="en-US" dirty="0" err="1" smtClean="0"/>
              <a:t>privées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L’objectif</a:t>
            </a:r>
            <a:r>
              <a:rPr lang="en-US" dirty="0" smtClean="0"/>
              <a:t> principal des </a:t>
            </a:r>
            <a:r>
              <a:rPr lang="en-US" dirty="0" err="1" smtClean="0"/>
              <a:t>entreprises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de faire des profits.</a:t>
            </a:r>
          </a:p>
          <a:p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capitaliste</a:t>
            </a:r>
            <a:r>
              <a:rPr lang="en-US" dirty="0" smtClean="0"/>
              <a:t>, la </a:t>
            </a:r>
            <a:r>
              <a:rPr lang="en-US" dirty="0" err="1" smtClean="0"/>
              <a:t>plupart</a:t>
            </a:r>
            <a:r>
              <a:rPr lang="en-US" dirty="0" smtClean="0"/>
              <a:t> des gens </a:t>
            </a:r>
            <a:r>
              <a:rPr lang="en-US" dirty="0" err="1" smtClean="0"/>
              <a:t>achetent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304800"/>
          <a:ext cx="7772400" cy="605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de la </a:t>
            </a:r>
            <a:r>
              <a:rPr lang="en-US" dirty="0" err="1" smtClean="0"/>
              <a:t>richesse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 </a:t>
            </a:r>
            <a:r>
              <a:rPr lang="en-US" sz="6000" dirty="0" err="1" smtClean="0"/>
              <a:t>capitalisme</a:t>
            </a:r>
            <a:endParaRPr lang="en-US" sz="6000" dirty="0" smtClean="0"/>
          </a:p>
          <a:p>
            <a:endParaRPr lang="en-US" sz="6000" dirty="0" smtClean="0"/>
          </a:p>
          <a:p>
            <a:pPr>
              <a:buNone/>
            </a:pPr>
            <a:endParaRPr lang="en-US" sz="6000" dirty="0" smtClean="0"/>
          </a:p>
          <a:p>
            <a:r>
              <a:rPr lang="en-US" sz="6000" dirty="0" smtClean="0"/>
              <a:t>Le </a:t>
            </a:r>
            <a:r>
              <a:rPr lang="en-US" sz="6000" dirty="0" err="1" smtClean="0"/>
              <a:t>socialisme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772400" cy="6355560"/>
          </a:xfrm>
        </p:spPr>
        <p:txBody>
          <a:bodyPr/>
          <a:lstStyle/>
          <a:p>
            <a:r>
              <a:rPr lang="en-US" dirty="0" smtClean="0"/>
              <a:t>Distribution de la </a:t>
            </a:r>
            <a:r>
              <a:rPr lang="en-US" dirty="0" err="1" smtClean="0"/>
              <a:t>richesse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685800"/>
            <a:ext cx="4800600" cy="2743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4FB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Le </a:t>
            </a:r>
            <a:r>
              <a:rPr lang="en-US" sz="2800" b="1" dirty="0" err="1" smtClean="0">
                <a:solidFill>
                  <a:schemeClr val="bg1"/>
                </a:solidFill>
              </a:rPr>
              <a:t>socialisme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</a:p>
          <a:p>
            <a:pPr algn="ctr">
              <a:buClr>
                <a:schemeClr val="accent1">
                  <a:lumMod val="50000"/>
                </a:schemeClr>
              </a:buClr>
            </a:pPr>
            <a:r>
              <a:rPr lang="en-US" sz="2800" b="1" dirty="0" smtClean="0">
                <a:solidFill>
                  <a:schemeClr val="bg1"/>
                </a:solidFill>
              </a:rPr>
              <a:t>Les </a:t>
            </a:r>
            <a:r>
              <a:rPr lang="en-US" sz="2800" b="1" dirty="0" err="1" smtClean="0">
                <a:solidFill>
                  <a:schemeClr val="bg1"/>
                </a:solidFill>
              </a:rPr>
              <a:t>intérêts</a:t>
            </a:r>
            <a:r>
              <a:rPr lang="en-US" sz="2800" b="1" dirty="0" smtClean="0">
                <a:solidFill>
                  <a:schemeClr val="bg1"/>
                </a:solidFill>
              </a:rPr>
              <a:t> du </a:t>
            </a:r>
            <a:r>
              <a:rPr lang="en-US" sz="2800" b="1" dirty="0" err="1" smtClean="0">
                <a:solidFill>
                  <a:schemeClr val="bg1"/>
                </a:solidFill>
              </a:rPr>
              <a:t>groupe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sont</a:t>
            </a:r>
            <a:r>
              <a:rPr lang="en-US" sz="2800" b="1" dirty="0" smtClean="0">
                <a:solidFill>
                  <a:schemeClr val="bg1"/>
                </a:solidFill>
              </a:rPr>
              <a:t> plus </a:t>
            </a:r>
            <a:r>
              <a:rPr lang="en-US" sz="2800" b="1" dirty="0" err="1" smtClean="0">
                <a:solidFill>
                  <a:schemeClr val="bg1"/>
                </a:solidFill>
              </a:rPr>
              <a:t>importants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</a:rPr>
              <a:t>liberté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individuelle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3505200"/>
            <a:ext cx="5257800" cy="2819400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capitalisme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</a:t>
            </a:r>
          </a:p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liberté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individuelle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est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très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importante</a:t>
            </a:r>
            <a:endParaRPr lang="en-US" sz="3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0" y="228600"/>
            <a:ext cx="4800600" cy="2743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Le </a:t>
            </a:r>
            <a:r>
              <a:rPr lang="en-US" sz="2800" b="1" dirty="0" err="1" smtClean="0">
                <a:solidFill>
                  <a:schemeClr val="bg1"/>
                </a:solidFill>
              </a:rPr>
              <a:t>socialisme</a:t>
            </a:r>
            <a:r>
              <a:rPr lang="en-US" sz="2800" b="1" dirty="0" smtClean="0">
                <a:solidFill>
                  <a:schemeClr val="bg1"/>
                </a:solidFill>
              </a:rPr>
              <a:t> 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 production des </a:t>
            </a:r>
            <a:r>
              <a:rPr lang="en-US" sz="2800" b="1" dirty="0" err="1" smtClean="0">
                <a:solidFill>
                  <a:schemeClr val="bg1"/>
                </a:solidFill>
              </a:rPr>
              <a:t>biens</a:t>
            </a:r>
            <a:r>
              <a:rPr lang="en-US" sz="2800" b="1" dirty="0" smtClean="0">
                <a:solidFill>
                  <a:schemeClr val="bg1"/>
                </a:solidFill>
              </a:rPr>
              <a:t> et des services </a:t>
            </a:r>
            <a:r>
              <a:rPr lang="en-US" sz="2800" b="1" dirty="0" err="1" smtClean="0">
                <a:solidFill>
                  <a:schemeClr val="bg1"/>
                </a:solidFill>
              </a:rPr>
              <a:t>dépendent</a:t>
            </a:r>
            <a:r>
              <a:rPr lang="en-US" sz="2800" b="1" dirty="0" smtClean="0">
                <a:solidFill>
                  <a:schemeClr val="bg1"/>
                </a:solidFill>
              </a:rPr>
              <a:t> du </a:t>
            </a:r>
            <a:r>
              <a:rPr lang="en-US" sz="2800" b="1" dirty="0" err="1" smtClean="0">
                <a:solidFill>
                  <a:schemeClr val="bg1"/>
                </a:solidFill>
              </a:rPr>
              <a:t>gouvernement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19200" y="3505200"/>
            <a:ext cx="5257800" cy="2819400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capitalisme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 production des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biens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et des services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dépend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des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individus</a:t>
            </a:r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639</TotalTime>
  <Words>349</Words>
  <Application>Microsoft Macintosh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Chapitre 3</vt:lpstr>
      <vt:lpstr>Pourquoi a-t-on besoin de sécurité économique?</vt:lpstr>
      <vt:lpstr>Qu’est-ce que la pauvreté?</vt:lpstr>
      <vt:lpstr>Besoins et Désirs</vt:lpstr>
      <vt:lpstr>Chapitre 3:Les employés et les employeurs</vt:lpstr>
      <vt:lpstr>PowerPoint Presentation</vt:lpstr>
      <vt:lpstr>Distribution de la richesse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Capitalisme ou socialisme?</vt:lpstr>
    </vt:vector>
  </TitlesOfParts>
  <Company>NBED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DT06</dc:creator>
  <cp:lastModifiedBy>Candace Arbeau</cp:lastModifiedBy>
  <cp:revision>43</cp:revision>
  <dcterms:created xsi:type="dcterms:W3CDTF">2009-11-17T20:28:37Z</dcterms:created>
  <dcterms:modified xsi:type="dcterms:W3CDTF">2016-03-29T01:30:55Z</dcterms:modified>
</cp:coreProperties>
</file>